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8"/>
  </p:notesMasterIdLst>
  <p:handoutMasterIdLst>
    <p:handoutMasterId r:id="rId29"/>
  </p:handoutMasterIdLst>
  <p:sldIdLst>
    <p:sldId id="261" r:id="rId5"/>
    <p:sldId id="282" r:id="rId6"/>
    <p:sldId id="283"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4" r:id="rId27"/>
  </p:sldIdLst>
  <p:sldSz cx="12192000" cy="6858000"/>
  <p:notesSz cx="6858000" cy="9144000"/>
  <p:defaultTextStyle>
    <a:defPPr rtl="0">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B0336C23-B542-4A27-8D72-15EE86886536}">
          <p14:sldIdLst>
            <p14:sldId id="261"/>
            <p14:sldId id="282"/>
            <p14:sldId id="283"/>
            <p14:sldId id="262"/>
            <p14:sldId id="263"/>
          </p14:sldIdLst>
        </p14:section>
        <p14:section name="Section sans titre" id="{FB49C098-E270-4065-8585-E437643C15A0}">
          <p14:sldIdLst>
            <p14:sldId id="264"/>
            <p14:sldId id="265"/>
            <p14:sldId id="266"/>
            <p14:sldId id="267"/>
            <p14:sldId id="268"/>
            <p14:sldId id="269"/>
            <p14:sldId id="270"/>
            <p14:sldId id="271"/>
            <p14:sldId id="272"/>
            <p14:sldId id="273"/>
            <p14:sldId id="274"/>
            <p14:sldId id="275"/>
            <p14:sldId id="276"/>
            <p14:sldId id="277"/>
            <p14:sldId id="278"/>
            <p14:sldId id="279"/>
            <p14:sldId id="280"/>
            <p14:sldId id="28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40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06" autoAdjust="0"/>
    <p:restoredTop sz="94660"/>
  </p:normalViewPr>
  <p:slideViewPr>
    <p:cSldViewPr snapToGrid="0">
      <p:cViewPr>
        <p:scale>
          <a:sx n="75" d="100"/>
          <a:sy n="75" d="100"/>
        </p:scale>
        <p:origin x="749" y="451"/>
      </p:cViewPr>
      <p:guideLst/>
    </p:cSldViewPr>
  </p:slideViewPr>
  <p:notesTextViewPr>
    <p:cViewPr>
      <p:scale>
        <a:sx n="1" d="1"/>
        <a:sy n="1" d="1"/>
      </p:scale>
      <p:origin x="0" y="0"/>
    </p:cViewPr>
  </p:notesTextViewPr>
  <p:notesViewPr>
    <p:cSldViewPr snapToGrid="0">
      <p:cViewPr varScale="1">
        <p:scale>
          <a:sx n="86" d="100"/>
          <a:sy n="86" d="100"/>
        </p:scale>
        <p:origin x="3078"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C38539AF-2AFE-4342-AF41-CF92D15C5B33}" type="datetime1">
              <a:rPr lang="fr-FR" smtClean="0"/>
              <a:t>14/12/2021</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28E3B9-20FD-4A66-B01D-2BA689DD37BB}" type="slidenum">
              <a:rPr lang="fr-FR" smtClean="0"/>
              <a:t>‹N°›</a:t>
            </a:fld>
            <a:endParaRPr lang="fr-FR"/>
          </a:p>
        </p:txBody>
      </p:sp>
    </p:spTree>
    <p:extLst>
      <p:ext uri="{BB962C8B-B14F-4D97-AF65-F5344CB8AC3E}">
        <p14:creationId xmlns:p14="http://schemas.microsoft.com/office/powerpoint/2010/main" val="316873221"/>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3.jpe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41596578-602D-41AD-A888-37D62F028C3A}" type="datetime1">
              <a:rPr lang="fr-FR" noProof="0" smtClean="0"/>
              <a:t>14/12/2021</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275CD8D-B1D9-4658-A4F0-38CA8D83ED5D}" type="slidenum">
              <a:rPr lang="fr-FR" noProof="0" smtClean="0"/>
              <a:t>‹N°›</a:t>
            </a:fld>
            <a:endParaRPr lang="fr-FR"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a:t>
            </a:fld>
            <a:endParaRPr lang="fr-FR"/>
          </a:p>
        </p:txBody>
      </p:sp>
    </p:spTree>
    <p:extLst>
      <p:ext uri="{BB962C8B-B14F-4D97-AF65-F5344CB8AC3E}">
        <p14:creationId xmlns:p14="http://schemas.microsoft.com/office/powerpoint/2010/main" val="3841927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10</a:t>
            </a:fld>
            <a:endParaRPr lang="fr-FR"/>
          </a:p>
        </p:txBody>
      </p:sp>
    </p:spTree>
    <p:extLst>
      <p:ext uri="{BB962C8B-B14F-4D97-AF65-F5344CB8AC3E}">
        <p14:creationId xmlns:p14="http://schemas.microsoft.com/office/powerpoint/2010/main" val="918996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11</a:t>
            </a:fld>
            <a:endParaRPr lang="fr-FR"/>
          </a:p>
        </p:txBody>
      </p:sp>
    </p:spTree>
    <p:extLst>
      <p:ext uri="{BB962C8B-B14F-4D97-AF65-F5344CB8AC3E}">
        <p14:creationId xmlns:p14="http://schemas.microsoft.com/office/powerpoint/2010/main" val="27963409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12</a:t>
            </a:fld>
            <a:endParaRPr lang="fr-FR"/>
          </a:p>
        </p:txBody>
      </p:sp>
    </p:spTree>
    <p:extLst>
      <p:ext uri="{BB962C8B-B14F-4D97-AF65-F5344CB8AC3E}">
        <p14:creationId xmlns:p14="http://schemas.microsoft.com/office/powerpoint/2010/main" val="30663003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13</a:t>
            </a:fld>
            <a:endParaRPr lang="fr-FR"/>
          </a:p>
        </p:txBody>
      </p:sp>
    </p:spTree>
    <p:extLst>
      <p:ext uri="{BB962C8B-B14F-4D97-AF65-F5344CB8AC3E}">
        <p14:creationId xmlns:p14="http://schemas.microsoft.com/office/powerpoint/2010/main" val="34358588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14</a:t>
            </a:fld>
            <a:endParaRPr lang="fr-FR"/>
          </a:p>
        </p:txBody>
      </p:sp>
    </p:spTree>
    <p:extLst>
      <p:ext uri="{BB962C8B-B14F-4D97-AF65-F5344CB8AC3E}">
        <p14:creationId xmlns:p14="http://schemas.microsoft.com/office/powerpoint/2010/main" val="10495952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15</a:t>
            </a:fld>
            <a:endParaRPr lang="fr-FR"/>
          </a:p>
        </p:txBody>
      </p:sp>
    </p:spTree>
    <p:extLst>
      <p:ext uri="{BB962C8B-B14F-4D97-AF65-F5344CB8AC3E}">
        <p14:creationId xmlns:p14="http://schemas.microsoft.com/office/powerpoint/2010/main" val="30478113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16</a:t>
            </a:fld>
            <a:endParaRPr lang="fr-FR"/>
          </a:p>
        </p:txBody>
      </p:sp>
    </p:spTree>
    <p:extLst>
      <p:ext uri="{BB962C8B-B14F-4D97-AF65-F5344CB8AC3E}">
        <p14:creationId xmlns:p14="http://schemas.microsoft.com/office/powerpoint/2010/main" val="7070346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17</a:t>
            </a:fld>
            <a:endParaRPr lang="fr-FR"/>
          </a:p>
        </p:txBody>
      </p:sp>
    </p:spTree>
    <p:extLst>
      <p:ext uri="{BB962C8B-B14F-4D97-AF65-F5344CB8AC3E}">
        <p14:creationId xmlns:p14="http://schemas.microsoft.com/office/powerpoint/2010/main" val="1068650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18</a:t>
            </a:fld>
            <a:endParaRPr lang="fr-FR"/>
          </a:p>
        </p:txBody>
      </p:sp>
    </p:spTree>
    <p:extLst>
      <p:ext uri="{BB962C8B-B14F-4D97-AF65-F5344CB8AC3E}">
        <p14:creationId xmlns:p14="http://schemas.microsoft.com/office/powerpoint/2010/main" val="21100142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19</a:t>
            </a:fld>
            <a:endParaRPr lang="fr-FR"/>
          </a:p>
        </p:txBody>
      </p:sp>
    </p:spTree>
    <p:extLst>
      <p:ext uri="{BB962C8B-B14F-4D97-AF65-F5344CB8AC3E}">
        <p14:creationId xmlns:p14="http://schemas.microsoft.com/office/powerpoint/2010/main" val="809612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2</a:t>
            </a:fld>
            <a:endParaRPr lang="fr-FR"/>
          </a:p>
        </p:txBody>
      </p:sp>
    </p:spTree>
    <p:extLst>
      <p:ext uri="{BB962C8B-B14F-4D97-AF65-F5344CB8AC3E}">
        <p14:creationId xmlns:p14="http://schemas.microsoft.com/office/powerpoint/2010/main" val="11926372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20</a:t>
            </a:fld>
            <a:endParaRPr lang="fr-FR"/>
          </a:p>
        </p:txBody>
      </p:sp>
    </p:spTree>
    <p:extLst>
      <p:ext uri="{BB962C8B-B14F-4D97-AF65-F5344CB8AC3E}">
        <p14:creationId xmlns:p14="http://schemas.microsoft.com/office/powerpoint/2010/main" val="33908410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21</a:t>
            </a:fld>
            <a:endParaRPr lang="fr-FR"/>
          </a:p>
        </p:txBody>
      </p:sp>
    </p:spTree>
    <p:extLst>
      <p:ext uri="{BB962C8B-B14F-4D97-AF65-F5344CB8AC3E}">
        <p14:creationId xmlns:p14="http://schemas.microsoft.com/office/powerpoint/2010/main" val="876717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22</a:t>
            </a:fld>
            <a:endParaRPr lang="fr-FR"/>
          </a:p>
        </p:txBody>
      </p:sp>
    </p:spTree>
    <p:extLst>
      <p:ext uri="{BB962C8B-B14F-4D97-AF65-F5344CB8AC3E}">
        <p14:creationId xmlns:p14="http://schemas.microsoft.com/office/powerpoint/2010/main" val="33532296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23</a:t>
            </a:fld>
            <a:endParaRPr lang="fr-FR"/>
          </a:p>
        </p:txBody>
      </p:sp>
    </p:spTree>
    <p:extLst>
      <p:ext uri="{BB962C8B-B14F-4D97-AF65-F5344CB8AC3E}">
        <p14:creationId xmlns:p14="http://schemas.microsoft.com/office/powerpoint/2010/main" val="35017362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3</a:t>
            </a:fld>
            <a:endParaRPr lang="fr-FR"/>
          </a:p>
        </p:txBody>
      </p:sp>
    </p:spTree>
    <p:extLst>
      <p:ext uri="{BB962C8B-B14F-4D97-AF65-F5344CB8AC3E}">
        <p14:creationId xmlns:p14="http://schemas.microsoft.com/office/powerpoint/2010/main" val="22027183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4</a:t>
            </a:fld>
            <a:endParaRPr lang="fr-FR"/>
          </a:p>
        </p:txBody>
      </p:sp>
    </p:spTree>
    <p:extLst>
      <p:ext uri="{BB962C8B-B14F-4D97-AF65-F5344CB8AC3E}">
        <p14:creationId xmlns:p14="http://schemas.microsoft.com/office/powerpoint/2010/main" val="39008707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5</a:t>
            </a:fld>
            <a:endParaRPr lang="fr-FR"/>
          </a:p>
        </p:txBody>
      </p:sp>
    </p:spTree>
    <p:extLst>
      <p:ext uri="{BB962C8B-B14F-4D97-AF65-F5344CB8AC3E}">
        <p14:creationId xmlns:p14="http://schemas.microsoft.com/office/powerpoint/2010/main" val="1771740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6</a:t>
            </a:fld>
            <a:endParaRPr lang="fr-FR"/>
          </a:p>
        </p:txBody>
      </p:sp>
    </p:spTree>
    <p:extLst>
      <p:ext uri="{BB962C8B-B14F-4D97-AF65-F5344CB8AC3E}">
        <p14:creationId xmlns:p14="http://schemas.microsoft.com/office/powerpoint/2010/main" val="4201795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7</a:t>
            </a:fld>
            <a:endParaRPr lang="fr-FR"/>
          </a:p>
        </p:txBody>
      </p:sp>
    </p:spTree>
    <p:extLst>
      <p:ext uri="{BB962C8B-B14F-4D97-AF65-F5344CB8AC3E}">
        <p14:creationId xmlns:p14="http://schemas.microsoft.com/office/powerpoint/2010/main" val="1635078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8</a:t>
            </a:fld>
            <a:endParaRPr lang="fr-FR"/>
          </a:p>
        </p:txBody>
      </p:sp>
    </p:spTree>
    <p:extLst>
      <p:ext uri="{BB962C8B-B14F-4D97-AF65-F5344CB8AC3E}">
        <p14:creationId xmlns:p14="http://schemas.microsoft.com/office/powerpoint/2010/main" val="3761841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C275CD8D-B1D9-4658-A4F0-38CA8D83ED5D}" type="slidenum">
              <a:rPr lang="fr-FR" smtClean="0"/>
              <a:t>9</a:t>
            </a:fld>
            <a:endParaRPr lang="fr-FR"/>
          </a:p>
        </p:txBody>
      </p:sp>
    </p:spTree>
    <p:extLst>
      <p:ext uri="{BB962C8B-B14F-4D97-AF65-F5344CB8AC3E}">
        <p14:creationId xmlns:p14="http://schemas.microsoft.com/office/powerpoint/2010/main" val="3192237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66" name="Imag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e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orme libre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orme libre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orme libre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orme libre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orme libre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orme libre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orme libre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orme libre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orme libre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orme libre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orme libre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orme libre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orme libre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orme libre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orme libre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orme libre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orme libre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orme libre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orme libre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orme libre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orme libre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orme libre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orme libre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orme libre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orme libre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orme libre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orme libre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orme libre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orme libre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orme libre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orme libre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orme libre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orme libre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orme libre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orme libre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orme libre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orme libre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orme libre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orme libre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orme libre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orme libre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orme libre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orme libre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orme libre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orme libre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orme libre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orme libre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orme libre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orme libre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orme libre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re 1"/>
          <p:cNvSpPr>
            <a:spLocks noGrp="1"/>
          </p:cNvSpPr>
          <p:nvPr>
            <p:ph type="ctrTitle"/>
          </p:nvPr>
        </p:nvSpPr>
        <p:spPr>
          <a:xfrm>
            <a:off x="1876424" y="1122363"/>
            <a:ext cx="8791575" cy="2387600"/>
          </a:xfrm>
        </p:spPr>
        <p:txBody>
          <a:bodyPr rtlCol="0" anchor="b">
            <a:normAutofit/>
          </a:bodyPr>
          <a:lstStyle>
            <a:lvl1pPr algn="l">
              <a:defRPr sz="4800"/>
            </a:lvl1pPr>
          </a:lstStyle>
          <a:p>
            <a:pPr rtl="0"/>
            <a:r>
              <a:rPr lang="fr-FR" noProof="0" smtClean="0"/>
              <a:t>Modifiez le style du titre</a:t>
            </a:r>
            <a:endParaRPr lang="fr-FR" noProof="0"/>
          </a:p>
        </p:txBody>
      </p:sp>
      <p:sp>
        <p:nvSpPr>
          <p:cNvPr id="3" name="Sous-titre 2"/>
          <p:cNvSpPr>
            <a:spLocks noGrp="1"/>
          </p:cNvSpPr>
          <p:nvPr>
            <p:ph type="subTitle" idx="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smtClean="0"/>
              <a:t>Modifier le style des sous-titres du masque</a:t>
            </a:r>
            <a:endParaRPr lang="fr-FR" noProof="0"/>
          </a:p>
        </p:txBody>
      </p:sp>
      <p:sp>
        <p:nvSpPr>
          <p:cNvPr id="4" name="Espace réservé de la date 3"/>
          <p:cNvSpPr>
            <a:spLocks noGrp="1"/>
          </p:cNvSpPr>
          <p:nvPr>
            <p:ph type="dt" sz="half" idx="10"/>
          </p:nvPr>
        </p:nvSpPr>
        <p:spPr>
          <a:xfrm>
            <a:off x="7077511" y="5410201"/>
            <a:ext cx="2743200" cy="365125"/>
          </a:xfrm>
        </p:spPr>
        <p:txBody>
          <a:bodyPr rtlCol="0"/>
          <a:lstStyle/>
          <a:p>
            <a:pPr rtl="0"/>
            <a:fld id="{72583458-0455-4A09-8581-C2FC46340B74}" type="datetime1">
              <a:rPr lang="fr-FR" noProof="0" smtClean="0"/>
              <a:t>14/12/2021</a:t>
            </a:fld>
            <a:endParaRPr lang="fr-FR" noProof="0"/>
          </a:p>
        </p:txBody>
      </p:sp>
      <p:sp>
        <p:nvSpPr>
          <p:cNvPr id="5" name="Espace réservé du pied de page 4"/>
          <p:cNvSpPr>
            <a:spLocks noGrp="1"/>
          </p:cNvSpPr>
          <p:nvPr>
            <p:ph type="ftr" sz="quarter" idx="11"/>
          </p:nvPr>
        </p:nvSpPr>
        <p:spPr>
          <a:xfrm>
            <a:off x="1876424" y="5410201"/>
            <a:ext cx="5124886" cy="365125"/>
          </a:xfrm>
        </p:spPr>
        <p:txBody>
          <a:bodyPr rtlCol="0"/>
          <a:lstStyle/>
          <a:p>
            <a:pPr rtl="0"/>
            <a:endParaRPr lang="fr-FR" noProof="0"/>
          </a:p>
        </p:txBody>
      </p:sp>
      <p:sp>
        <p:nvSpPr>
          <p:cNvPr id="6" name="Espace réservé du numéro de diapositive 5"/>
          <p:cNvSpPr>
            <a:spLocks noGrp="1"/>
          </p:cNvSpPr>
          <p:nvPr>
            <p:ph type="sldNum" sz="quarter" idx="12"/>
          </p:nvPr>
        </p:nvSpPr>
        <p:spPr>
          <a:xfrm>
            <a:off x="9896911" y="5410199"/>
            <a:ext cx="771089" cy="365125"/>
          </a:xfrm>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41410" y="4304664"/>
            <a:ext cx="9912355" cy="819355"/>
          </a:xfrm>
        </p:spPr>
        <p:txBody>
          <a:bodyPr rtlCol="0" anchor="b">
            <a:normAutofit/>
          </a:bodyPr>
          <a:lstStyle>
            <a:lvl1pPr>
              <a:defRPr sz="3200"/>
            </a:lvl1pPr>
          </a:lstStyle>
          <a:p>
            <a:pPr rtl="0"/>
            <a:r>
              <a:rPr lang="fr-FR" noProof="0" smtClean="0"/>
              <a:t>Modifiez le style du titre</a:t>
            </a:r>
            <a:endParaRPr lang="fr-FR" noProof="0"/>
          </a:p>
        </p:txBody>
      </p:sp>
      <p:sp>
        <p:nvSpPr>
          <p:cNvPr id="3" name="Espace réservé d’image 2"/>
          <p:cNvSpPr>
            <a:spLocks noGrp="1" noChangeAspect="1"/>
          </p:cNvSpPr>
          <p:nvPr>
            <p:ph type="pic" idx="1" hasCustomPrompt="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fr-FR" noProof="0"/>
              <a:t>Cliquez sur l’icône pour ajouter une image</a:t>
            </a:r>
          </a:p>
        </p:txBody>
      </p:sp>
      <p:sp>
        <p:nvSpPr>
          <p:cNvPr id="4" name="Espace réservé du texte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a:t>
            </a:r>
          </a:p>
        </p:txBody>
      </p:sp>
      <p:sp>
        <p:nvSpPr>
          <p:cNvPr id="5" name="Espace réservé de la date 4"/>
          <p:cNvSpPr>
            <a:spLocks noGrp="1"/>
          </p:cNvSpPr>
          <p:nvPr>
            <p:ph type="dt" sz="half" idx="10"/>
          </p:nvPr>
        </p:nvSpPr>
        <p:spPr/>
        <p:txBody>
          <a:bodyPr rtlCol="0"/>
          <a:lstStyle/>
          <a:p>
            <a:pPr rtl="0"/>
            <a:fld id="{DC7851C0-4D07-46C9-AC71-36B87D564AE0}" type="datetime1">
              <a:rPr lang="fr-FR" noProof="0" smtClean="0"/>
              <a:t>14/12/2021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re 1"/>
          <p:cNvSpPr>
            <a:spLocks noGrp="1"/>
          </p:cNvSpPr>
          <p:nvPr>
            <p:ph type="title"/>
          </p:nvPr>
        </p:nvSpPr>
        <p:spPr>
          <a:xfrm>
            <a:off x="1141456" y="609600"/>
            <a:ext cx="9905955" cy="3429000"/>
          </a:xfrm>
        </p:spPr>
        <p:txBody>
          <a:bodyPr rtlCol="0" anchor="ctr">
            <a:normAutofit/>
          </a:bodyPr>
          <a:lstStyle>
            <a:lvl1pPr>
              <a:defRPr sz="3600"/>
            </a:lvl1pPr>
          </a:lstStyle>
          <a:p>
            <a:pPr rtl="0"/>
            <a:r>
              <a:rPr lang="fr-FR" noProof="0" smtClean="0"/>
              <a:t>Modifiez le style du titre</a:t>
            </a:r>
            <a:endParaRPr lang="fr-FR" noProof="0"/>
          </a:p>
        </p:txBody>
      </p:sp>
      <p:sp>
        <p:nvSpPr>
          <p:cNvPr id="4" name="Espace réservé du texte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a:t>
            </a:r>
          </a:p>
        </p:txBody>
      </p:sp>
      <p:sp>
        <p:nvSpPr>
          <p:cNvPr id="5" name="Espace réservé de la date 4"/>
          <p:cNvSpPr>
            <a:spLocks noGrp="1"/>
          </p:cNvSpPr>
          <p:nvPr>
            <p:ph type="dt" sz="half" idx="10"/>
          </p:nvPr>
        </p:nvSpPr>
        <p:spPr/>
        <p:txBody>
          <a:bodyPr rtlCol="0"/>
          <a:lstStyle/>
          <a:p>
            <a:pPr rtl="0"/>
            <a:fld id="{B52316FD-C419-4E22-8E60-CC5D0054062E}" type="datetime1">
              <a:rPr lang="fr-FR" noProof="0" smtClean="0"/>
              <a:t>14/12/2021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446212" y="609599"/>
            <a:ext cx="9302752" cy="2748429"/>
          </a:xfrm>
        </p:spPr>
        <p:txBody>
          <a:bodyPr rtlCol="0" anchor="ctr">
            <a:normAutofit/>
          </a:bodyPr>
          <a:lstStyle>
            <a:lvl1pPr>
              <a:defRPr sz="3600"/>
            </a:lvl1pPr>
          </a:lstStyle>
          <a:p>
            <a:pPr rtl="0"/>
            <a:r>
              <a:rPr lang="fr-FR" noProof="0" smtClean="0"/>
              <a:t>Modifiez le style du titre</a:t>
            </a:r>
            <a:endParaRPr lang="fr-FR" noProof="0"/>
          </a:p>
        </p:txBody>
      </p:sp>
      <p:sp>
        <p:nvSpPr>
          <p:cNvPr id="12" name="Espace réservé du texte 3"/>
          <p:cNvSpPr>
            <a:spLocks noGrp="1"/>
          </p:cNvSpPr>
          <p:nvPr>
            <p:ph type="body" sz="half" idx="13" hasCustomPrompt="1"/>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4" name="Espace réservé du texte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fld id="{6E4827A0-64C3-48CE-8FEE-D9375B41CC11}" type="datetime1">
              <a:rPr lang="fr-FR" noProof="0" smtClean="0"/>
              <a:t>14/12/2021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
        <p:nvSpPr>
          <p:cNvPr id="60" name="Zone de texte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fr-FR" sz="8000" noProof="0">
                <a:solidFill>
                  <a:schemeClr val="tx1"/>
                </a:solidFill>
                <a:effectLst/>
              </a:rPr>
              <a:t>“</a:t>
            </a:r>
          </a:p>
        </p:txBody>
      </p:sp>
      <p:sp>
        <p:nvSpPr>
          <p:cNvPr id="61" name="Zone de texte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fr-FR"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professionnelle">
    <p:spTree>
      <p:nvGrpSpPr>
        <p:cNvPr id="1" name=""/>
        <p:cNvGrpSpPr/>
        <p:nvPr/>
      </p:nvGrpSpPr>
      <p:grpSpPr>
        <a:xfrm>
          <a:off x="0" y="0"/>
          <a:ext cx="0" cy="0"/>
          <a:chOff x="0" y="0"/>
          <a:chExt cx="0" cy="0"/>
        </a:xfrm>
      </p:grpSpPr>
      <p:sp>
        <p:nvSpPr>
          <p:cNvPr id="2" name="Titre 1"/>
          <p:cNvSpPr>
            <a:spLocks noGrp="1"/>
          </p:cNvSpPr>
          <p:nvPr>
            <p:ph type="title"/>
          </p:nvPr>
        </p:nvSpPr>
        <p:spPr>
          <a:xfrm>
            <a:off x="1141410" y="2134041"/>
            <a:ext cx="9906001" cy="2511835"/>
          </a:xfrm>
        </p:spPr>
        <p:txBody>
          <a:bodyPr rtlCol="0" anchor="b">
            <a:normAutofit/>
          </a:bodyPr>
          <a:lstStyle>
            <a:lvl1pPr>
              <a:defRPr sz="3600"/>
            </a:lvl1pPr>
          </a:lstStyle>
          <a:p>
            <a:pPr rtl="0"/>
            <a:r>
              <a:rPr lang="fr-FR" noProof="0" smtClean="0"/>
              <a:t>Modifiez le style du titre</a:t>
            </a:r>
            <a:endParaRPr lang="fr-FR" noProof="0"/>
          </a:p>
        </p:txBody>
      </p:sp>
      <p:sp>
        <p:nvSpPr>
          <p:cNvPr id="4" name="Espace réservé du texte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a:t>
            </a:r>
          </a:p>
        </p:txBody>
      </p:sp>
      <p:sp>
        <p:nvSpPr>
          <p:cNvPr id="5" name="Espace réservé de la date 4"/>
          <p:cNvSpPr>
            <a:spLocks noGrp="1"/>
          </p:cNvSpPr>
          <p:nvPr>
            <p:ph type="dt" sz="half" idx="10"/>
          </p:nvPr>
        </p:nvSpPr>
        <p:spPr/>
        <p:txBody>
          <a:bodyPr rtlCol="0"/>
          <a:lstStyle/>
          <a:p>
            <a:pPr rtl="0"/>
            <a:fld id="{55F79BA3-B8A3-4332-97DA-002261632C71}" type="datetime1">
              <a:rPr lang="fr-FR" noProof="0" smtClean="0"/>
              <a:t>14/12/2021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re 1"/>
          <p:cNvSpPr>
            <a:spLocks noGrp="1"/>
          </p:cNvSpPr>
          <p:nvPr>
            <p:ph type="title"/>
          </p:nvPr>
        </p:nvSpPr>
        <p:spPr>
          <a:xfrm>
            <a:off x="1141413" y="609600"/>
            <a:ext cx="9905998" cy="1905000"/>
          </a:xfrm>
        </p:spPr>
        <p:txBody>
          <a:bodyPr rtlCol="0"/>
          <a:lstStyle/>
          <a:p>
            <a:pPr rtl="0"/>
            <a:r>
              <a:rPr lang="fr-FR" noProof="0" smtClean="0"/>
              <a:t>Modifiez le style du titre</a:t>
            </a:r>
            <a:endParaRPr lang="fr-FR" noProof="0"/>
          </a:p>
        </p:txBody>
      </p:sp>
      <p:sp>
        <p:nvSpPr>
          <p:cNvPr id="7" name="Espace réservé du texte 2"/>
          <p:cNvSpPr>
            <a:spLocks noGrp="1"/>
          </p:cNvSpPr>
          <p:nvPr>
            <p:ph type="body" idx="1" hasCustomPrompt="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8" name="Espace réservé du texte 3"/>
          <p:cNvSpPr>
            <a:spLocks noGrp="1"/>
          </p:cNvSpPr>
          <p:nvPr>
            <p:ph type="body" sz="half" idx="15" hasCustomPrompt="1"/>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9" name="Espace réservé du texte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10" name="Espace réservé du texte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11" name="Espace réservé du texte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12" name="Espace réservé du texte 3"/>
          <p:cNvSpPr>
            <a:spLocks noGrp="1"/>
          </p:cNvSpPr>
          <p:nvPr>
            <p:ph type="body" sz="half" idx="17" hasCustomPrompt="1"/>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3" name="Espace réservé de la date 2"/>
          <p:cNvSpPr>
            <a:spLocks noGrp="1"/>
          </p:cNvSpPr>
          <p:nvPr>
            <p:ph type="dt" sz="half" idx="10"/>
          </p:nvPr>
        </p:nvSpPr>
        <p:spPr/>
        <p:txBody>
          <a:bodyPr rtlCol="0"/>
          <a:lstStyle/>
          <a:p>
            <a:pPr rtl="0"/>
            <a:fld id="{58A0CA43-C407-4917-9099-BAC5BECDA5E8}" type="datetime1">
              <a:rPr lang="fr-FR" noProof="0" smtClean="0"/>
              <a:t>14/12/2021</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s">
    <p:spTree>
      <p:nvGrpSpPr>
        <p:cNvPr id="1" name=""/>
        <p:cNvGrpSpPr/>
        <p:nvPr/>
      </p:nvGrpSpPr>
      <p:grpSpPr>
        <a:xfrm>
          <a:off x="0" y="0"/>
          <a:ext cx="0" cy="0"/>
          <a:chOff x="0" y="0"/>
          <a:chExt cx="0" cy="0"/>
        </a:xfrm>
      </p:grpSpPr>
      <p:sp>
        <p:nvSpPr>
          <p:cNvPr id="30" name="Titre 1"/>
          <p:cNvSpPr>
            <a:spLocks noGrp="1"/>
          </p:cNvSpPr>
          <p:nvPr>
            <p:ph type="title"/>
          </p:nvPr>
        </p:nvSpPr>
        <p:spPr>
          <a:xfrm>
            <a:off x="1141411" y="609600"/>
            <a:ext cx="9905999" cy="1905000"/>
          </a:xfrm>
        </p:spPr>
        <p:txBody>
          <a:bodyPr rtlCol="0"/>
          <a:lstStyle/>
          <a:p>
            <a:pPr rtl="0"/>
            <a:r>
              <a:rPr lang="fr-FR" noProof="0" smtClean="0"/>
              <a:t>Modifiez le style du titre</a:t>
            </a:r>
            <a:endParaRPr lang="fr-FR" noProof="0"/>
          </a:p>
        </p:txBody>
      </p:sp>
      <p:sp>
        <p:nvSpPr>
          <p:cNvPr id="19" name="Espace réservé du texte 2"/>
          <p:cNvSpPr>
            <a:spLocks noGrp="1"/>
          </p:cNvSpPr>
          <p:nvPr>
            <p:ph type="body" idx="1" hasCustomPrompt="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20" name="Espace réservé d’image 2"/>
          <p:cNvSpPr>
            <a:spLocks noGrp="1" noChangeAspect="1"/>
          </p:cNvSpPr>
          <p:nvPr>
            <p:ph type="pic" idx="15" hasCustomPrompt="1"/>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fr-FR" noProof="0"/>
              <a:t>Cliquez sur l’icône pour ajouter une image</a:t>
            </a:r>
          </a:p>
        </p:txBody>
      </p:sp>
      <p:sp>
        <p:nvSpPr>
          <p:cNvPr id="21" name="Espace réservé du texte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22" name="Espace réservé du texte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23" name="Espace réservé d’image 2"/>
          <p:cNvSpPr>
            <a:spLocks noGrp="1" noChangeAspect="1"/>
          </p:cNvSpPr>
          <p:nvPr>
            <p:ph type="pic" idx="21" hasCustomPrompt="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fr-FR" noProof="0"/>
              <a:t>Cliquez sur l’icône pour ajouter une image</a:t>
            </a:r>
          </a:p>
        </p:txBody>
      </p:sp>
      <p:sp>
        <p:nvSpPr>
          <p:cNvPr id="24" name="Espace réservé du texte 3"/>
          <p:cNvSpPr>
            <a:spLocks noGrp="1"/>
          </p:cNvSpPr>
          <p:nvPr>
            <p:ph type="body" sz="half" idx="19" hasCustomPrompt="1"/>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25" name="Espace réservé du texte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26" name="Espace réservé d’image 2"/>
          <p:cNvSpPr>
            <a:spLocks noGrp="1" noChangeAspect="1"/>
          </p:cNvSpPr>
          <p:nvPr>
            <p:ph type="pic" idx="22" hasCustomPrompt="1"/>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fr-FR" noProof="0"/>
              <a:t>Cliquez sur l’icône pour ajouter une image</a:t>
            </a:r>
          </a:p>
        </p:txBody>
      </p:sp>
      <p:sp>
        <p:nvSpPr>
          <p:cNvPr id="27" name="Espace réservé du texte 3"/>
          <p:cNvSpPr>
            <a:spLocks noGrp="1"/>
          </p:cNvSpPr>
          <p:nvPr>
            <p:ph type="body" sz="half" idx="20" hasCustomPrompt="1"/>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3" name="Espace réservé de la date 2"/>
          <p:cNvSpPr>
            <a:spLocks noGrp="1"/>
          </p:cNvSpPr>
          <p:nvPr>
            <p:ph type="dt" sz="half" idx="10"/>
          </p:nvPr>
        </p:nvSpPr>
        <p:spPr/>
        <p:txBody>
          <a:bodyPr rtlCol="0"/>
          <a:lstStyle/>
          <a:p>
            <a:pPr rtl="0"/>
            <a:fld id="{7B0014AA-9D9C-4FBD-A64E-1705E4457050}" type="datetime1">
              <a:rPr lang="fr-FR" noProof="0" smtClean="0"/>
              <a:t>14/12/2021</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smtClean="0"/>
              <a:t>Modifiez le style du titre</a:t>
            </a:r>
            <a:endParaRPr lang="fr-FR" noProof="0"/>
          </a:p>
        </p:txBody>
      </p:sp>
      <p:sp>
        <p:nvSpPr>
          <p:cNvPr id="3" name="Espace réservé du texte vertical 2"/>
          <p:cNvSpPr>
            <a:spLocks noGrp="1"/>
          </p:cNvSpPr>
          <p:nvPr>
            <p:ph type="body" orient="vert" idx="1" hasCustomPrompt="1"/>
          </p:nvPr>
        </p:nvSpPr>
        <p:spPr/>
        <p:txBody>
          <a:bodyPr vert="eaVert" rtlCol="0" anchor="t"/>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2CD2BC81-95B3-4D36-823C-ECCD8CF11453}" type="datetime1">
              <a:rPr lang="fr-FR" noProof="0" smtClean="0"/>
              <a:t>14/12/2021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9042400" y="609599"/>
            <a:ext cx="2005011" cy="5181601"/>
          </a:xfrm>
        </p:spPr>
        <p:txBody>
          <a:bodyPr vert="eaVert" rtlCol="0"/>
          <a:lstStyle/>
          <a:p>
            <a:pPr rtl="0"/>
            <a:r>
              <a:rPr lang="fr-FR" noProof="0" smtClean="0"/>
              <a:t>Modifiez le style du titre</a:t>
            </a:r>
            <a:endParaRPr lang="fr-FR" noProof="0"/>
          </a:p>
        </p:txBody>
      </p:sp>
      <p:sp>
        <p:nvSpPr>
          <p:cNvPr id="3" name="Espace réservé du texte vertical 2"/>
          <p:cNvSpPr>
            <a:spLocks noGrp="1"/>
          </p:cNvSpPr>
          <p:nvPr>
            <p:ph type="body" orient="vert" idx="1" hasCustomPrompt="1"/>
          </p:nvPr>
        </p:nvSpPr>
        <p:spPr>
          <a:xfrm>
            <a:off x="1141410" y="609599"/>
            <a:ext cx="7748590" cy="5181601"/>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70E737F9-02C8-48D6-AD0D-7FE195D65D59}" type="datetime1">
              <a:rPr lang="fr-FR" noProof="0" smtClean="0"/>
              <a:t>14/12/2021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smtClean="0"/>
              <a:t>Modifiez le style du titre</a:t>
            </a:r>
            <a:endParaRPr lang="fr-FR" noProof="0"/>
          </a:p>
        </p:txBody>
      </p:sp>
      <p:sp>
        <p:nvSpPr>
          <p:cNvPr id="3" name="Espace réservé du contenu 2"/>
          <p:cNvSpPr>
            <a:spLocks noGrp="1"/>
          </p:cNvSpPr>
          <p:nvPr>
            <p:ph idx="1" hasCustomPrompt="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692FCF4D-42F6-45C3-9AE8-B35F3C4133E4}" type="datetime1">
              <a:rPr lang="fr-FR" noProof="0" smtClean="0"/>
              <a:t>14/12/2021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1141411" y="1419226"/>
            <a:ext cx="9906000" cy="2852737"/>
          </a:xfrm>
        </p:spPr>
        <p:txBody>
          <a:bodyPr rtlCol="0" anchor="b">
            <a:normAutofit/>
          </a:bodyPr>
          <a:lstStyle>
            <a:lvl1pPr>
              <a:defRPr sz="3600"/>
            </a:lvl1pPr>
          </a:lstStyle>
          <a:p>
            <a:pPr rtl="0"/>
            <a:r>
              <a:rPr lang="fr-FR" noProof="0" smtClean="0"/>
              <a:t>Modifiez le style du titre</a:t>
            </a:r>
            <a:endParaRPr lang="fr-FR" noProof="0"/>
          </a:p>
        </p:txBody>
      </p:sp>
      <p:sp>
        <p:nvSpPr>
          <p:cNvPr id="3" name="Espace réservé du texte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Modifiez les styles du texte du masque</a:t>
            </a:r>
          </a:p>
        </p:txBody>
      </p:sp>
      <p:sp>
        <p:nvSpPr>
          <p:cNvPr id="4" name="Espace réservé de la date 3"/>
          <p:cNvSpPr>
            <a:spLocks noGrp="1"/>
          </p:cNvSpPr>
          <p:nvPr>
            <p:ph type="dt" sz="half" idx="10"/>
          </p:nvPr>
        </p:nvSpPr>
        <p:spPr/>
        <p:txBody>
          <a:bodyPr rtlCol="0"/>
          <a:lstStyle/>
          <a:p>
            <a:pPr rtl="0"/>
            <a:fld id="{5CF8E915-2F8C-4739-B369-82E22414B50A}" type="datetime1">
              <a:rPr lang="fr-FR" noProof="0" smtClean="0"/>
              <a:t>14/12/2021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smtClean="0"/>
              <a:t>Modifiez le style du titre</a:t>
            </a:r>
            <a:endParaRPr lang="fr-FR" noProof="0"/>
          </a:p>
        </p:txBody>
      </p:sp>
      <p:sp>
        <p:nvSpPr>
          <p:cNvPr id="3" name="Espace réservé du contenu 2"/>
          <p:cNvSpPr>
            <a:spLocks noGrp="1"/>
          </p:cNvSpPr>
          <p:nvPr>
            <p:ph sz="half" idx="1" hasCustomPrompt="1"/>
          </p:nvPr>
        </p:nvSpPr>
        <p:spPr>
          <a:xfrm>
            <a:off x="1141410" y="2249486"/>
            <a:ext cx="4878389" cy="3541714"/>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172200" y="2249486"/>
            <a:ext cx="4875211" cy="3541714"/>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p:cNvSpPr>
            <a:spLocks noGrp="1"/>
          </p:cNvSpPr>
          <p:nvPr>
            <p:ph type="dt" sz="half" idx="10"/>
          </p:nvPr>
        </p:nvSpPr>
        <p:spPr/>
        <p:txBody>
          <a:bodyPr rtlCol="0"/>
          <a:lstStyle/>
          <a:p>
            <a:pPr rtl="0"/>
            <a:fld id="{DF213D79-B14A-4BCA-85A5-83270A7F70FC}" type="datetime1">
              <a:rPr lang="fr-FR" noProof="0" smtClean="0"/>
              <a:t>14/12/2021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1141411" y="619126"/>
            <a:ext cx="9906000" cy="1477961"/>
          </a:xfrm>
        </p:spPr>
        <p:txBody>
          <a:bodyPr rtlCol="0"/>
          <a:lstStyle/>
          <a:p>
            <a:pPr rtl="0"/>
            <a:r>
              <a:rPr lang="fr-FR" noProof="0" smtClean="0"/>
              <a:t>Modifiez le style du titre</a:t>
            </a:r>
            <a:endParaRPr lang="fr-FR" noProof="0"/>
          </a:p>
        </p:txBody>
      </p:sp>
      <p:sp>
        <p:nvSpPr>
          <p:cNvPr id="3" name="Espace réservé du texte 2"/>
          <p:cNvSpPr>
            <a:spLocks noGrp="1"/>
          </p:cNvSpPr>
          <p:nvPr>
            <p:ph type="body" idx="1" hasCustomPrompt="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p:cNvSpPr>
            <a:spLocks noGrp="1"/>
          </p:cNvSpPr>
          <p:nvPr>
            <p:ph sz="half" idx="2" hasCustomPrompt="1"/>
          </p:nvPr>
        </p:nvSpPr>
        <p:spPr>
          <a:xfrm>
            <a:off x="1141410" y="3073397"/>
            <a:ext cx="4878391" cy="2717801"/>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6" name="Espace réservé du contenu 5"/>
          <p:cNvSpPr>
            <a:spLocks noGrp="1"/>
          </p:cNvSpPr>
          <p:nvPr>
            <p:ph sz="quarter" idx="4" hasCustomPrompt="1"/>
          </p:nvPr>
        </p:nvSpPr>
        <p:spPr>
          <a:xfrm>
            <a:off x="6172200" y="3073397"/>
            <a:ext cx="4875210" cy="2717801"/>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fld id="{A98E3F8A-89FE-4FD6-85E3-02D4BE1BF15E}" type="datetime1">
              <a:rPr lang="fr-FR" noProof="0" smtClean="0"/>
              <a:t>14/12/2021</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smtClean="0"/>
              <a:t>Modifiez le style du titre</a:t>
            </a:r>
            <a:endParaRPr lang="fr-FR" noProof="0"/>
          </a:p>
        </p:txBody>
      </p:sp>
      <p:sp>
        <p:nvSpPr>
          <p:cNvPr id="3" name="Espace réservé de la date 2"/>
          <p:cNvSpPr>
            <a:spLocks noGrp="1"/>
          </p:cNvSpPr>
          <p:nvPr>
            <p:ph type="dt" sz="half" idx="10"/>
          </p:nvPr>
        </p:nvSpPr>
        <p:spPr/>
        <p:txBody>
          <a:bodyPr rtlCol="0"/>
          <a:lstStyle/>
          <a:p>
            <a:pPr rtl="0"/>
            <a:fld id="{AF266E30-E724-431E-AF70-8162FC0792EB}" type="datetime1">
              <a:rPr lang="fr-FR" noProof="0" smtClean="0"/>
              <a:t>14/12/2021</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29EFAE95-732B-4CA3-A50E-14D53BD9626B}" type="datetime1">
              <a:rPr lang="fr-FR" noProof="0" smtClean="0"/>
              <a:t>14/12/2021</a:t>
            </a:fld>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46705" y="609601"/>
            <a:ext cx="3856037" cy="1639884"/>
          </a:xfrm>
        </p:spPr>
        <p:txBody>
          <a:bodyPr rtlCol="0" anchor="b"/>
          <a:lstStyle>
            <a:lvl1pPr>
              <a:defRPr sz="3200"/>
            </a:lvl1pPr>
          </a:lstStyle>
          <a:p>
            <a:pPr rtl="0"/>
            <a:r>
              <a:rPr lang="fr-FR" noProof="0" smtClean="0"/>
              <a:t>Modifiez le style du titre</a:t>
            </a:r>
            <a:endParaRPr lang="fr-FR" noProof="0"/>
          </a:p>
        </p:txBody>
      </p:sp>
      <p:sp>
        <p:nvSpPr>
          <p:cNvPr id="3" name="Espace réservé du contenu 2"/>
          <p:cNvSpPr>
            <a:spLocks noGrp="1"/>
          </p:cNvSpPr>
          <p:nvPr>
            <p:ph idx="1" hasCustomPrompt="1"/>
          </p:nvPr>
        </p:nvSpPr>
        <p:spPr>
          <a:xfrm>
            <a:off x="5156200" y="592666"/>
            <a:ext cx="5891209" cy="5198534"/>
          </a:xfrm>
        </p:spPr>
        <p:txBody>
          <a:bodyPr rtlCol="0" anchor="ct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fld id="{A1FF8FA7-F2D0-4BFC-ABD6-154B2532F2BF}" type="datetime1">
              <a:rPr lang="fr-FR" noProof="0" smtClean="0"/>
              <a:t>14/12/2021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41413" y="609600"/>
            <a:ext cx="5934508" cy="1639886"/>
          </a:xfrm>
        </p:spPr>
        <p:txBody>
          <a:bodyPr rtlCol="0" anchor="b"/>
          <a:lstStyle>
            <a:lvl1pPr>
              <a:defRPr sz="3200"/>
            </a:lvl1pPr>
          </a:lstStyle>
          <a:p>
            <a:pPr rtl="0"/>
            <a:r>
              <a:rPr lang="fr-FR" noProof="0" smtClean="0"/>
              <a:t>Modifiez le style du titre</a:t>
            </a:r>
            <a:endParaRPr lang="fr-FR" noProof="0"/>
          </a:p>
        </p:txBody>
      </p:sp>
      <p:sp>
        <p:nvSpPr>
          <p:cNvPr id="3" name="Espace réservé d’image 2"/>
          <p:cNvSpPr>
            <a:spLocks noGrp="1" noChangeAspect="1"/>
          </p:cNvSpPr>
          <p:nvPr>
            <p:ph type="pic" idx="1" hasCustomPrompt="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fld id="{31E51064-7277-482B-8435-7DE783273AE3}" type="datetime1">
              <a:rPr lang="fr-FR" noProof="0" smtClean="0"/>
              <a:t>14/12/2021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D22F896-40B5-4ADD-8801-0D06FADFA095}" type="slidenum">
              <a:rPr lang="fr-FR" noProof="0" smtClean="0"/>
              <a:t>‹N°›</a:t>
            </a:fld>
            <a:endParaRPr lang="fr-F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e 7"/>
          <p:cNvGrpSpPr/>
          <p:nvPr/>
        </p:nvGrpSpPr>
        <p:grpSpPr>
          <a:xfrm>
            <a:off x="-14288" y="0"/>
            <a:ext cx="12053888" cy="6858001"/>
            <a:chOff x="-14288" y="0"/>
            <a:chExt cx="12053888" cy="6858001"/>
          </a:xfrm>
        </p:grpSpPr>
        <p:grpSp>
          <p:nvGrpSpPr>
            <p:cNvPr id="9" name="Groupe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orme libre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orme libre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orme libre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orme libre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orme libre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orme libre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orme libre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orme libre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orme libre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orme libre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g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orme libre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orme libre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orme libre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orme libre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orme libre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orme libre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orme libre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orme libre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orme libre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orme libre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orme libre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orme libre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orme libre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orme libre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e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orme libre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orme libre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orme libre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orme libre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orme libre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orme libre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orme libre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orme libre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orme libre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Espace réservé du titre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fr-FR" noProof="0"/>
          </a:p>
        </p:txBody>
      </p:sp>
      <p:sp>
        <p:nvSpPr>
          <p:cNvPr id="3" name="Espace réservé du texte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3DBD8677-E3BE-4CE0-B020-458B7DC1FD26}" type="datetime1">
              <a:rPr lang="fr-FR" noProof="0" smtClean="0"/>
              <a:t>14/12/2021</a:t>
            </a:fld>
            <a:endParaRPr lang="fr-FR" noProof="0"/>
          </a:p>
        </p:txBody>
      </p:sp>
      <p:sp>
        <p:nvSpPr>
          <p:cNvPr id="5" name="Espace réservé du pied de page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fr-FR" noProof="0"/>
          </a:p>
        </p:txBody>
      </p:sp>
      <p:sp>
        <p:nvSpPr>
          <p:cNvPr id="6" name="Espace réservé du numéro de diapositive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fr-FR" noProof="0" smtClean="0"/>
              <a:pPr rtl="0"/>
              <a:t>‹N°›</a:t>
            </a:fld>
            <a:endParaRPr lang="fr-FR"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5.jpg"/><Relationship Id="rId12"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11" Type="http://schemas.openxmlformats.org/officeDocument/2006/relationships/image" Target="../media/image9.jpg"/><Relationship Id="rId5" Type="http://schemas.openxmlformats.org/officeDocument/2006/relationships/image" Target="../media/image3.jpe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1.jpg"/></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e 76">
            <a:extLst>
              <a:ext uri="{FF2B5EF4-FFF2-40B4-BE49-F238E27FC236}">
                <a16:creationId xmlns:a16="http://schemas.microsoft.com/office/drawing/2014/main" id="{AD579530-1077-46B3-BD5C-81BB270A1D5B}"/>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pic>
          <p:nvPicPr>
            <p:cNvPr id="79" name="Image 2">
              <a:extLst>
                <a:ext uri="{FF2B5EF4-FFF2-40B4-BE49-F238E27FC236}">
                  <a16:creationId xmlns:a16="http://schemas.microsoft.com/office/drawing/2014/main" id="{113FC03B-24E4-4A3F-9626-CC7F6356BC9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5" name="Image 4" descr="gros plan de circuit imprimé">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7678"/>
            <a:ext cx="12188389" cy="6857990"/>
          </a:xfrm>
          <a:prstGeom prst="rect">
            <a:avLst/>
          </a:prstGeom>
        </p:spPr>
      </p:pic>
      <p:grpSp>
        <p:nvGrpSpPr>
          <p:cNvPr id="81" name="Groupe 80">
            <a:extLst>
              <a:ext uri="{FF2B5EF4-FFF2-40B4-BE49-F238E27FC236}">
                <a16:creationId xmlns:a16="http://schemas.microsoft.com/office/drawing/2014/main" id="{83F79A5F-63B5-4802-B39B-BF0F89DDDA1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ctangle avec coins arrondis en diagonale 7">
              <a:extLst>
                <a:ext uri="{FF2B5EF4-FFF2-40B4-BE49-F238E27FC236}">
                  <a16:creationId xmlns:a16="http://schemas.microsoft.com/office/drawing/2014/main" id="{00D14BF7-A799-4EDA-8C19-CED0B8EC523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fr-FR"/>
            </a:p>
          </p:txBody>
        </p:sp>
        <p:grpSp>
          <p:nvGrpSpPr>
            <p:cNvPr id="83" name="Groupe 82">
              <a:extLst>
                <a:ext uri="{FF2B5EF4-FFF2-40B4-BE49-F238E27FC236}">
                  <a16:creationId xmlns:a16="http://schemas.microsoft.com/office/drawing/2014/main" id="{AF292344-73C8-4E53-85C0-8CDB23EB53B9}"/>
                </a:ext>
                <a:ext uri="{C183D7F6-B498-43B3-948B-1728B52AA6E4}">
                  <adec:decorative xmlns=""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orme libre 32">
                <a:extLst>
                  <a:ext uri="{FF2B5EF4-FFF2-40B4-BE49-F238E27FC236}">
                    <a16:creationId xmlns:a16="http://schemas.microsoft.com/office/drawing/2014/main" id="{4781E776-A0A7-4FB6-958B-8389BBA5697D}"/>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orme libre 33">
                <a:extLst>
                  <a:ext uri="{FF2B5EF4-FFF2-40B4-BE49-F238E27FC236}">
                    <a16:creationId xmlns:a16="http://schemas.microsoft.com/office/drawing/2014/main" id="{0F004D56-F177-45BC-8965-B72DB88A085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orme libre 34">
                <a:extLst>
                  <a:ext uri="{FF2B5EF4-FFF2-40B4-BE49-F238E27FC236}">
                    <a16:creationId xmlns:a16="http://schemas.microsoft.com/office/drawing/2014/main" id="{5F2F1F83-817B-4678-B0AE-8FFDC49FC82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orme libre 37">
                <a:extLst>
                  <a:ext uri="{FF2B5EF4-FFF2-40B4-BE49-F238E27FC236}">
                    <a16:creationId xmlns:a16="http://schemas.microsoft.com/office/drawing/2014/main" id="{F908EB47-32F4-4E82-BF56-FD25BB07474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orme libre 35">
                <a:extLst>
                  <a:ext uri="{FF2B5EF4-FFF2-40B4-BE49-F238E27FC236}">
                    <a16:creationId xmlns:a16="http://schemas.microsoft.com/office/drawing/2014/main" id="{0966000D-B975-4E8A-9BF2-EACF2164050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orme libre 36">
                <a:extLst>
                  <a:ext uri="{FF2B5EF4-FFF2-40B4-BE49-F238E27FC236}">
                    <a16:creationId xmlns:a16="http://schemas.microsoft.com/office/drawing/2014/main" id="{A9554499-6796-4AEE-B012-34A5B9A585A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orme libre 38">
                <a:extLst>
                  <a:ext uri="{FF2B5EF4-FFF2-40B4-BE49-F238E27FC236}">
                    <a16:creationId xmlns:a16="http://schemas.microsoft.com/office/drawing/2014/main" id="{9DD40864-34BD-491F-B591-180E7B32C12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orme libre 39">
                <a:extLst>
                  <a:ext uri="{FF2B5EF4-FFF2-40B4-BE49-F238E27FC236}">
                    <a16:creationId xmlns:a16="http://schemas.microsoft.com/office/drawing/2014/main" id="{2623F54C-4373-4D30-90DB-3129BDDF54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orme libre 40">
                <a:extLst>
                  <a:ext uri="{FF2B5EF4-FFF2-40B4-BE49-F238E27FC236}">
                    <a16:creationId xmlns:a16="http://schemas.microsoft.com/office/drawing/2014/main" id="{1FF42884-D4B2-462F-9FA7-4FA89253224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orme libre 32">
                <a:extLst>
                  <a:ext uri="{FF2B5EF4-FFF2-40B4-BE49-F238E27FC236}">
                    <a16:creationId xmlns:a16="http://schemas.microsoft.com/office/drawing/2014/main" id="{29E4A0E5-0441-4563-A947-12A5781105E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orme libre 33">
                <a:extLst>
                  <a:ext uri="{FF2B5EF4-FFF2-40B4-BE49-F238E27FC236}">
                    <a16:creationId xmlns:a16="http://schemas.microsoft.com/office/drawing/2014/main" id="{4A8D89B4-AD1B-410A-870B-1042E075A04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orme libre 34">
                <a:extLst>
                  <a:ext uri="{FF2B5EF4-FFF2-40B4-BE49-F238E27FC236}">
                    <a16:creationId xmlns:a16="http://schemas.microsoft.com/office/drawing/2014/main" id="{DFC54570-9F45-44E6-AC94-4B3192D44B2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orme libre 37">
                <a:extLst>
                  <a:ext uri="{FF2B5EF4-FFF2-40B4-BE49-F238E27FC236}">
                    <a16:creationId xmlns:a16="http://schemas.microsoft.com/office/drawing/2014/main" id="{A976F76C-4BBB-4CD4-9270-5E4E8802BF7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orme libre 35">
                <a:extLst>
                  <a:ext uri="{FF2B5EF4-FFF2-40B4-BE49-F238E27FC236}">
                    <a16:creationId xmlns:a16="http://schemas.microsoft.com/office/drawing/2014/main" id="{06081E5F-35E2-4E9E-A0DA-9E2F769C4CE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orme libre 36">
                <a:extLst>
                  <a:ext uri="{FF2B5EF4-FFF2-40B4-BE49-F238E27FC236}">
                    <a16:creationId xmlns:a16="http://schemas.microsoft.com/office/drawing/2014/main" id="{7B7B4F78-1391-433D-AAE5-0FA8B8EE1817}"/>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orme libre 38">
                <a:extLst>
                  <a:ext uri="{FF2B5EF4-FFF2-40B4-BE49-F238E27FC236}">
                    <a16:creationId xmlns:a16="http://schemas.microsoft.com/office/drawing/2014/main" id="{EF63F42B-29ED-4285-99D1-5FA657DA929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orme libre 39">
                <a:extLst>
                  <a:ext uri="{FF2B5EF4-FFF2-40B4-BE49-F238E27FC236}">
                    <a16:creationId xmlns:a16="http://schemas.microsoft.com/office/drawing/2014/main" id="{EB7A6053-A7CF-4785-B396-6F70D6EBE9B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orme libre 40">
                <a:extLst>
                  <a:ext uri="{FF2B5EF4-FFF2-40B4-BE49-F238E27FC236}">
                    <a16:creationId xmlns:a16="http://schemas.microsoft.com/office/drawing/2014/main" id="{E6337518-A10D-47A5-BD86-6D1F3FAF3C9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r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rtlCol="0">
            <a:normAutofit/>
          </a:bodyPr>
          <a:lstStyle/>
          <a:p>
            <a:pPr algn="ctr"/>
            <a:r>
              <a:rPr lang="fr-FR" dirty="0" err="1" smtClean="0">
                <a:latin typeface="Times New Roman" panose="02020603050405020304" pitchFamily="18" charset="0"/>
                <a:cs typeface="Times New Roman" panose="02020603050405020304" pitchFamily="18" charset="0"/>
              </a:rPr>
              <a:t>Theme</a:t>
            </a:r>
            <a:r>
              <a:rPr lang="fr-FR" dirty="0" smtClean="0">
                <a:latin typeface="Times New Roman" panose="02020603050405020304" pitchFamily="18" charset="0"/>
                <a:cs typeface="Times New Roman" panose="02020603050405020304" pitchFamily="18" charset="0"/>
              </a:rPr>
              <a:t>: </a:t>
            </a:r>
            <a:r>
              <a:rPr lang="fr-FR" dirty="0" err="1" smtClean="0">
                <a:latin typeface="Times New Roman" panose="02020603050405020304" pitchFamily="18" charset="0"/>
                <a:cs typeface="Times New Roman" panose="02020603050405020304" pitchFamily="18" charset="0"/>
              </a:rPr>
              <a:t>reseaux</a:t>
            </a:r>
            <a:r>
              <a:rPr lang="fr-FR" dirty="0" smtClean="0">
                <a:latin typeface="Times New Roman" panose="02020603050405020304" pitchFamily="18" charset="0"/>
                <a:cs typeface="Times New Roman" panose="02020603050405020304" pitchFamily="18" charset="0"/>
              </a:rPr>
              <a:t> 4g</a:t>
            </a:r>
            <a:endParaRPr lang="fr-FR" dirty="0">
              <a:latin typeface="Times New Roman" panose="02020603050405020304" pitchFamily="18" charset="0"/>
              <a:cs typeface="Times New Roman" panose="02020603050405020304" pitchFamily="18" charset="0"/>
            </a:endParaRPr>
          </a:p>
        </p:txBody>
      </p:sp>
      <p:sp>
        <p:nvSpPr>
          <p:cNvPr id="3" name="Sous-titr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rtlCol="0">
            <a:normAutofit/>
          </a:bodyPr>
          <a:lstStyle/>
          <a:p>
            <a:pPr algn="ctr" rtl="0"/>
            <a:r>
              <a:rPr lang="fr-FR" dirty="0" smtClean="0">
                <a:latin typeface="Times New Roman" panose="02020603050405020304" pitchFamily="18" charset="0"/>
                <a:cs typeface="Times New Roman" panose="02020603050405020304" pitchFamily="18" charset="0"/>
              </a:rPr>
              <a:t>M. Coulibaly </a:t>
            </a:r>
            <a:r>
              <a:rPr lang="fr-FR" dirty="0" err="1" smtClean="0">
                <a:latin typeface="Times New Roman" panose="02020603050405020304" pitchFamily="18" charset="0"/>
                <a:cs typeface="Times New Roman" panose="02020603050405020304" pitchFamily="18" charset="0"/>
              </a:rPr>
              <a:t>ismaila</a:t>
            </a:r>
            <a:endParaRPr lang="fr-FR" dirty="0">
              <a:latin typeface="Times New Roman" panose="02020603050405020304" pitchFamily="18" charset="0"/>
              <a:cs typeface="Times New Roman" panose="02020603050405020304" pitchFamily="18" charset="0"/>
            </a:endParaRPr>
          </a:p>
        </p:txBody>
      </p:sp>
      <p:sp>
        <p:nvSpPr>
          <p:cNvPr id="4" name="ZoneTexte 3"/>
          <p:cNvSpPr txBox="1"/>
          <p:nvPr/>
        </p:nvSpPr>
        <p:spPr>
          <a:xfrm>
            <a:off x="-1" y="4855087"/>
            <a:ext cx="1869989" cy="369332"/>
          </a:xfrm>
          <a:prstGeom prst="rect">
            <a:avLst/>
          </a:prstGeom>
          <a:noFill/>
        </p:spPr>
        <p:txBody>
          <a:bodyPr wrap="square" rtlCol="0">
            <a:spAutoFit/>
          </a:bodyPr>
          <a:lstStyle/>
          <a:p>
            <a:r>
              <a:rPr lang="fr-FR" dirty="0" smtClean="0">
                <a:latin typeface="Times New Roman" panose="02020603050405020304" pitchFamily="18" charset="0"/>
                <a:cs typeface="Times New Roman" panose="02020603050405020304" pitchFamily="18" charset="0"/>
              </a:rPr>
              <a:t>PRESENTE PAR:</a:t>
            </a:r>
            <a:endParaRPr lang="fr-FR" dirty="0">
              <a:latin typeface="Times New Roman" panose="02020603050405020304" pitchFamily="18" charset="0"/>
              <a:cs typeface="Times New Roman" panose="02020603050405020304" pitchFamily="18" charset="0"/>
            </a:endParaRPr>
          </a:p>
        </p:txBody>
      </p:sp>
      <p:sp>
        <p:nvSpPr>
          <p:cNvPr id="6" name="ZoneTexte 5"/>
          <p:cNvSpPr txBox="1"/>
          <p:nvPr/>
        </p:nvSpPr>
        <p:spPr>
          <a:xfrm>
            <a:off x="0" y="5329544"/>
            <a:ext cx="2932670" cy="646331"/>
          </a:xfrm>
          <a:prstGeom prst="rect">
            <a:avLst/>
          </a:prstGeom>
          <a:noFill/>
        </p:spPr>
        <p:txBody>
          <a:bodyPr wrap="square" rtlCol="0">
            <a:spAutoFit/>
          </a:bodyPr>
          <a:lstStyle/>
          <a:p>
            <a:r>
              <a:rPr lang="fr-FR" dirty="0" smtClean="0">
                <a:solidFill>
                  <a:schemeClr val="tx2"/>
                </a:solidFill>
                <a:latin typeface="Times New Roman" panose="02020603050405020304" pitchFamily="18" charset="0"/>
                <a:cs typeface="Times New Roman" panose="02020603050405020304" pitchFamily="18" charset="0"/>
              </a:rPr>
              <a:t>BEDOU N’NAN AHOU LALIERE DE EZECKIAS </a:t>
            </a:r>
            <a:endParaRPr lang="fr-FR" dirty="0">
              <a:solidFill>
                <a:schemeClr val="tx2"/>
              </a:solidFill>
              <a:latin typeface="Times New Roman" panose="02020603050405020304" pitchFamily="18" charset="0"/>
              <a:cs typeface="Times New Roman" panose="02020603050405020304" pitchFamily="18" charset="0"/>
            </a:endParaRPr>
          </a:p>
        </p:txBody>
      </p:sp>
      <p:sp>
        <p:nvSpPr>
          <p:cNvPr id="7" name="ZoneTexte 6"/>
          <p:cNvSpPr txBox="1"/>
          <p:nvPr/>
        </p:nvSpPr>
        <p:spPr>
          <a:xfrm>
            <a:off x="3385750" y="5313404"/>
            <a:ext cx="2298358" cy="646331"/>
          </a:xfrm>
          <a:prstGeom prst="rect">
            <a:avLst/>
          </a:prstGeom>
          <a:noFill/>
        </p:spPr>
        <p:txBody>
          <a:bodyPr wrap="square" rtlCol="0">
            <a:spAutoFit/>
          </a:bodyPr>
          <a:lstStyle/>
          <a:p>
            <a:pPr algn="ctr"/>
            <a:r>
              <a:rPr lang="fr-FR" dirty="0" smtClean="0">
                <a:solidFill>
                  <a:schemeClr val="tx2"/>
                </a:solidFill>
                <a:latin typeface="Times New Roman" panose="02020603050405020304" pitchFamily="18" charset="0"/>
                <a:cs typeface="Times New Roman" panose="02020603050405020304" pitchFamily="18" charset="0"/>
              </a:rPr>
              <a:t>DANDAN GADJRO DAVID ISRAEL</a:t>
            </a:r>
            <a:endParaRPr lang="fr-FR" dirty="0">
              <a:solidFill>
                <a:schemeClr val="tx2"/>
              </a:solidFill>
              <a:latin typeface="Times New Roman" panose="02020603050405020304" pitchFamily="18" charset="0"/>
              <a:cs typeface="Times New Roman" panose="02020603050405020304" pitchFamily="18" charset="0"/>
            </a:endParaRPr>
          </a:p>
        </p:txBody>
      </p:sp>
      <p:sp>
        <p:nvSpPr>
          <p:cNvPr id="8" name="ZoneTexte 7"/>
          <p:cNvSpPr txBox="1"/>
          <p:nvPr/>
        </p:nvSpPr>
        <p:spPr>
          <a:xfrm>
            <a:off x="6345447" y="5258640"/>
            <a:ext cx="2430163" cy="646331"/>
          </a:xfrm>
          <a:prstGeom prst="rect">
            <a:avLst/>
          </a:prstGeom>
          <a:noFill/>
        </p:spPr>
        <p:txBody>
          <a:bodyPr wrap="square" rtlCol="0">
            <a:spAutoFit/>
          </a:bodyPr>
          <a:lstStyle/>
          <a:p>
            <a:pPr algn="ctr"/>
            <a:r>
              <a:rPr lang="fr-FR" dirty="0" smtClean="0">
                <a:solidFill>
                  <a:schemeClr val="tx2"/>
                </a:solidFill>
                <a:latin typeface="Times New Roman" panose="02020603050405020304" pitchFamily="18" charset="0"/>
                <a:cs typeface="Times New Roman" panose="02020603050405020304" pitchFamily="18" charset="0"/>
              </a:rPr>
              <a:t>GAMA EMMANUEL MAYE ALIOU</a:t>
            </a:r>
            <a:endParaRPr lang="fr-FR" dirty="0">
              <a:solidFill>
                <a:schemeClr val="tx2"/>
              </a:solidFill>
              <a:latin typeface="Times New Roman" panose="02020603050405020304" pitchFamily="18" charset="0"/>
              <a:cs typeface="Times New Roman" panose="02020603050405020304" pitchFamily="18" charset="0"/>
            </a:endParaRPr>
          </a:p>
        </p:txBody>
      </p:sp>
      <p:sp>
        <p:nvSpPr>
          <p:cNvPr id="9" name="ZoneTexte 8"/>
          <p:cNvSpPr txBox="1"/>
          <p:nvPr/>
        </p:nvSpPr>
        <p:spPr>
          <a:xfrm>
            <a:off x="9436949" y="5267848"/>
            <a:ext cx="2570205" cy="646331"/>
          </a:xfrm>
          <a:prstGeom prst="rect">
            <a:avLst/>
          </a:prstGeom>
          <a:noFill/>
        </p:spPr>
        <p:txBody>
          <a:bodyPr wrap="square" rtlCol="0">
            <a:spAutoFit/>
          </a:bodyPr>
          <a:lstStyle/>
          <a:p>
            <a:pPr algn="ctr"/>
            <a:r>
              <a:rPr lang="fr-FR" dirty="0" smtClean="0">
                <a:solidFill>
                  <a:schemeClr val="tx2"/>
                </a:solidFill>
                <a:latin typeface="Times New Roman" panose="02020603050405020304" pitchFamily="18" charset="0"/>
                <a:cs typeface="Times New Roman" panose="02020603050405020304" pitchFamily="18" charset="0"/>
              </a:rPr>
              <a:t>KOUI MAIKA ANGE BENEDICTE</a:t>
            </a:r>
            <a:endParaRPr lang="fr-FR" dirty="0">
              <a:solidFill>
                <a:schemeClr val="tx2"/>
              </a:solidFill>
              <a:latin typeface="Times New Roman" panose="02020603050405020304" pitchFamily="18" charset="0"/>
              <a:cs typeface="Times New Roman" panose="02020603050405020304" pitchFamily="18" charset="0"/>
            </a:endParaRPr>
          </a:p>
        </p:txBody>
      </p:sp>
      <p:pic>
        <p:nvPicPr>
          <p:cNvPr id="10" name="Imag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7115421" y="6011263"/>
            <a:ext cx="890213" cy="667660"/>
          </a:xfrm>
          <a:prstGeom prst="rect">
            <a:avLst/>
          </a:prstGeom>
        </p:spPr>
      </p:pic>
      <p:pic>
        <p:nvPicPr>
          <p:cNvPr id="11" name="Imag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400000">
            <a:off x="10307489" y="6019011"/>
            <a:ext cx="881359" cy="661019"/>
          </a:xfrm>
          <a:prstGeom prst="rect">
            <a:avLst/>
          </a:prstGeom>
        </p:spPr>
      </p:pic>
      <p:pic>
        <p:nvPicPr>
          <p:cNvPr id="12" name="Imag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5400000">
            <a:off x="4081525" y="6022192"/>
            <a:ext cx="906807" cy="680105"/>
          </a:xfrm>
          <a:prstGeom prst="rect">
            <a:avLst/>
          </a:prstGeom>
        </p:spPr>
      </p:pic>
      <p:pic>
        <p:nvPicPr>
          <p:cNvPr id="13" name="Image 1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5283" y="5952049"/>
            <a:ext cx="647699" cy="863599"/>
          </a:xfrm>
          <a:prstGeom prst="rect">
            <a:avLst/>
          </a:prstGeom>
        </p:spPr>
      </p:pic>
      <p:pic>
        <p:nvPicPr>
          <p:cNvPr id="14" name="Image 1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4031" y="101386"/>
            <a:ext cx="2543969" cy="1073467"/>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15" name="Image 14"/>
          <p:cNvPicPr>
            <a:picLocks noChangeAspect="1"/>
          </p:cNvPicPr>
          <p:nvPr/>
        </p:nvPicPr>
        <p:blipFill rotWithShape="1">
          <a:blip r:embed="rId11">
            <a:extLst>
              <a:ext uri="{28A0092B-C50C-407E-A947-70E740481C1C}">
                <a14:useLocalDpi xmlns:a14="http://schemas.microsoft.com/office/drawing/2010/main" val="0"/>
              </a:ext>
            </a:extLst>
          </a:blip>
          <a:srcRect t="25069" b="31041"/>
          <a:stretch/>
        </p:blipFill>
        <p:spPr>
          <a:xfrm>
            <a:off x="3266299" y="96156"/>
            <a:ext cx="2527161" cy="110915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16" name="Image 1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595265" y="96156"/>
            <a:ext cx="2835956" cy="1134383"/>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17" name="Image 1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233026" y="27085"/>
            <a:ext cx="1964255" cy="1835752"/>
          </a:xfrm>
          <a:prstGeom prst="rect">
            <a:avLst/>
          </a:prstGeom>
        </p:spPr>
      </p:pic>
    </p:spTree>
    <p:extLst>
      <p:ext uri="{BB962C8B-B14F-4D97-AF65-F5344CB8AC3E}">
        <p14:creationId xmlns:p14="http://schemas.microsoft.com/office/powerpoint/2010/main" val="13371922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5" name="Espace réservé du contenu 4"/>
          <p:cNvSpPr>
            <a:spLocks noGrp="1"/>
          </p:cNvSpPr>
          <p:nvPr>
            <p:ph idx="1"/>
          </p:nvPr>
        </p:nvSpPr>
        <p:spPr>
          <a:xfrm>
            <a:off x="1059034" y="659027"/>
            <a:ext cx="2005442" cy="559616"/>
          </a:xfrm>
        </p:spPr>
        <p:txBody>
          <a:bodyPr/>
          <a:lstStyle/>
          <a:p>
            <a:pPr marL="0" indent="0">
              <a:buNone/>
            </a:pPr>
            <a:r>
              <a:rPr lang="fr-FR" dirty="0" smtClean="0">
                <a:latin typeface="Times New Roman" panose="02020603050405020304" pitchFamily="18" charset="0"/>
                <a:cs typeface="Times New Roman" panose="02020603050405020304" pitchFamily="18" charset="0"/>
              </a:rPr>
              <a:t>1. Architecture</a:t>
            </a:r>
            <a:endParaRPr lang="fr-FR" dirty="0">
              <a:latin typeface="Times New Roman" panose="02020603050405020304" pitchFamily="18" charset="0"/>
              <a:cs typeface="Times New Roman" panose="02020603050405020304" pitchFamily="18" charset="0"/>
            </a:endParaRPr>
          </a:p>
        </p:txBody>
      </p:sp>
      <p:sp>
        <p:nvSpPr>
          <p:cNvPr id="6" name="Titre 5"/>
          <p:cNvSpPr>
            <a:spLocks noGrp="1"/>
          </p:cNvSpPr>
          <p:nvPr>
            <p:ph type="title"/>
          </p:nvPr>
        </p:nvSpPr>
        <p:spPr>
          <a:xfrm>
            <a:off x="1980461" y="10"/>
            <a:ext cx="7806090" cy="659017"/>
          </a:xfrm>
        </p:spPr>
        <p:txBody>
          <a:bodyPr/>
          <a:lstStyle/>
          <a:p>
            <a:pPr algn="ctr"/>
            <a:r>
              <a:rPr lang="fr-FR" dirty="0" smtClean="0">
                <a:latin typeface="Times New Roman" panose="02020603050405020304" pitchFamily="18" charset="0"/>
                <a:cs typeface="Times New Roman" panose="02020603050405020304" pitchFamily="18" charset="0"/>
              </a:rPr>
              <a:t>II. LTE</a:t>
            </a:r>
            <a:endParaRPr lang="fr-FR" dirty="0">
              <a:latin typeface="Times New Roman" panose="02020603050405020304" pitchFamily="18" charset="0"/>
              <a:cs typeface="Times New Roman" panose="02020603050405020304" pitchFamily="18" charset="0"/>
            </a:endParaRPr>
          </a:p>
        </p:txBody>
      </p:sp>
      <p:sp>
        <p:nvSpPr>
          <p:cNvPr id="7" name="ZoneTexte 6"/>
          <p:cNvSpPr txBox="1"/>
          <p:nvPr/>
        </p:nvSpPr>
        <p:spPr>
          <a:xfrm>
            <a:off x="1059034" y="1210395"/>
            <a:ext cx="11034112" cy="5632311"/>
          </a:xfrm>
          <a:prstGeom prst="rect">
            <a:avLst/>
          </a:prstGeom>
          <a:noFill/>
        </p:spPr>
        <p:txBody>
          <a:bodyPr wrap="square" rtlCol="0">
            <a:spAutoFit/>
          </a:bodyPr>
          <a:lstStyle/>
          <a:p>
            <a:pPr marL="285750" indent="-285750">
              <a:buFont typeface="Arial" panose="020B0604020202020204" pitchFamily="34" charset="0"/>
              <a:buChar char="•"/>
            </a:pPr>
            <a:r>
              <a:rPr lang="fr-FR" b="1" dirty="0">
                <a:latin typeface="Times New Roman" panose="02020603050405020304" pitchFamily="18" charset="0"/>
                <a:cs typeface="Times New Roman" panose="02020603050405020304" pitchFamily="18" charset="0"/>
              </a:rPr>
              <a:t>La </a:t>
            </a:r>
            <a:r>
              <a:rPr lang="fr-FR" b="1" dirty="0" err="1">
                <a:latin typeface="Times New Roman" panose="02020603050405020304" pitchFamily="18" charset="0"/>
                <a:cs typeface="Times New Roman" panose="02020603050405020304" pitchFamily="18" charset="0"/>
              </a:rPr>
              <a:t>Serving</a:t>
            </a:r>
            <a:r>
              <a:rPr lang="fr-FR" b="1" dirty="0">
                <a:latin typeface="Times New Roman" panose="02020603050405020304" pitchFamily="18" charset="0"/>
                <a:cs typeface="Times New Roman" panose="02020603050405020304" pitchFamily="18" charset="0"/>
              </a:rPr>
              <a:t> </a:t>
            </a:r>
            <a:r>
              <a:rPr lang="fr-FR" b="1" dirty="0" smtClean="0">
                <a:latin typeface="Times New Roman" panose="02020603050405020304" pitchFamily="18" charset="0"/>
                <a:cs typeface="Times New Roman" panose="02020603050405020304" pitchFamily="18" charset="0"/>
              </a:rPr>
              <a:t>Gateway</a:t>
            </a:r>
          </a:p>
          <a:p>
            <a:r>
              <a:rPr lang="fr-FR" dirty="0" smtClean="0">
                <a:latin typeface="Times New Roman" panose="02020603050405020304" pitchFamily="18" charset="0"/>
                <a:cs typeface="Times New Roman" panose="02020603050405020304" pitchFamily="18" charset="0"/>
              </a:rPr>
              <a:t>sera </a:t>
            </a:r>
            <a:r>
              <a:rPr lang="fr-FR" dirty="0">
                <a:latin typeface="Times New Roman" panose="02020603050405020304" pitchFamily="18" charset="0"/>
                <a:cs typeface="Times New Roman" panose="02020603050405020304" pitchFamily="18" charset="0"/>
              </a:rPr>
              <a:t>responsable de l’acheminement des flux « utiles » dans le réseau cœur (les communications voix, le trafic data, etc.). </a:t>
            </a:r>
            <a:endParaRPr lang="fr-FR"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b="1" dirty="0" smtClean="0">
                <a:latin typeface="Times New Roman" panose="02020603050405020304" pitchFamily="18" charset="0"/>
                <a:cs typeface="Times New Roman" panose="02020603050405020304" pitchFamily="18" charset="0"/>
              </a:rPr>
              <a:t>Le </a:t>
            </a:r>
            <a:r>
              <a:rPr lang="fr-FR" b="1" dirty="0">
                <a:latin typeface="Times New Roman" panose="02020603050405020304" pitchFamily="18" charset="0"/>
                <a:cs typeface="Times New Roman" panose="02020603050405020304" pitchFamily="18" charset="0"/>
              </a:rPr>
              <a:t>GGSN</a:t>
            </a:r>
            <a:r>
              <a:rPr lang="fr-FR" dirty="0">
                <a:latin typeface="Times New Roman" panose="02020603050405020304" pitchFamily="18" charset="0"/>
                <a:cs typeface="Times New Roman" panose="02020603050405020304" pitchFamily="18" charset="0"/>
              </a:rPr>
              <a:t> </a:t>
            </a:r>
            <a:endParaRPr lang="fr-FR" dirty="0" smtClean="0">
              <a:latin typeface="Times New Roman" panose="02020603050405020304" pitchFamily="18" charset="0"/>
              <a:cs typeface="Times New Roman" panose="02020603050405020304" pitchFamily="18" charset="0"/>
            </a:endParaRPr>
          </a:p>
          <a:p>
            <a:r>
              <a:rPr lang="fr-FR" dirty="0" smtClean="0">
                <a:latin typeface="Times New Roman" panose="02020603050405020304" pitchFamily="18" charset="0"/>
                <a:cs typeface="Times New Roman" panose="02020603050405020304" pitchFamily="18" charset="0"/>
              </a:rPr>
              <a:t>quant </a:t>
            </a:r>
            <a:r>
              <a:rPr lang="fr-FR" dirty="0">
                <a:latin typeface="Times New Roman" panose="02020603050405020304" pitchFamily="18" charset="0"/>
                <a:cs typeface="Times New Roman" panose="02020603050405020304" pitchFamily="18" charset="0"/>
              </a:rPr>
              <a:t>à lui est remplacé par une PDN Gateway (Paquet Data Network Gateway). </a:t>
            </a:r>
            <a:endParaRPr lang="fr-FR"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b="1" dirty="0" smtClean="0">
                <a:latin typeface="Times New Roman" panose="02020603050405020304" pitchFamily="18" charset="0"/>
                <a:cs typeface="Times New Roman" panose="02020603050405020304" pitchFamily="18" charset="0"/>
              </a:rPr>
              <a:t>La </a:t>
            </a:r>
            <a:r>
              <a:rPr lang="fr-FR" b="1" dirty="0">
                <a:latin typeface="Times New Roman" panose="02020603050405020304" pitchFamily="18" charset="0"/>
                <a:cs typeface="Times New Roman" panose="02020603050405020304" pitchFamily="18" charset="0"/>
              </a:rPr>
              <a:t>PDN Gateway </a:t>
            </a:r>
            <a:endParaRPr lang="fr-FR" b="1" dirty="0" smtClean="0">
              <a:latin typeface="Times New Roman" panose="02020603050405020304" pitchFamily="18" charset="0"/>
              <a:cs typeface="Times New Roman" panose="02020603050405020304" pitchFamily="18" charset="0"/>
            </a:endParaRPr>
          </a:p>
          <a:p>
            <a:r>
              <a:rPr lang="fr-FR" dirty="0" smtClean="0">
                <a:latin typeface="Times New Roman" panose="02020603050405020304" pitchFamily="18" charset="0"/>
                <a:cs typeface="Times New Roman" panose="02020603050405020304" pitchFamily="18" charset="0"/>
              </a:rPr>
              <a:t>est </a:t>
            </a:r>
            <a:r>
              <a:rPr lang="fr-FR" dirty="0">
                <a:latin typeface="Times New Roman" panose="02020603050405020304" pitchFamily="18" charset="0"/>
                <a:cs typeface="Times New Roman" panose="02020603050405020304" pitchFamily="18" charset="0"/>
              </a:rPr>
              <a:t>responsable du lien avec les autres réseaux (publics ou privés), et notamment avec le monde Internet. </a:t>
            </a:r>
            <a:endParaRPr lang="fr-FR"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b="1" dirty="0" smtClean="0">
                <a:latin typeface="Times New Roman" panose="02020603050405020304" pitchFamily="18" charset="0"/>
                <a:cs typeface="Times New Roman" panose="02020603050405020304" pitchFamily="18" charset="0"/>
              </a:rPr>
              <a:t>Le </a:t>
            </a:r>
            <a:r>
              <a:rPr lang="fr-FR" b="1" dirty="0">
                <a:latin typeface="Times New Roman" panose="02020603050405020304" pitchFamily="18" charset="0"/>
                <a:cs typeface="Times New Roman" panose="02020603050405020304" pitchFamily="18" charset="0"/>
              </a:rPr>
              <a:t>HLR </a:t>
            </a:r>
            <a:endParaRPr lang="fr-FR" b="1" dirty="0" smtClean="0">
              <a:latin typeface="Times New Roman" panose="02020603050405020304" pitchFamily="18" charset="0"/>
              <a:cs typeface="Times New Roman" panose="02020603050405020304" pitchFamily="18" charset="0"/>
            </a:endParaRPr>
          </a:p>
          <a:p>
            <a:r>
              <a:rPr lang="fr-FR" dirty="0" smtClean="0">
                <a:latin typeface="Times New Roman" panose="02020603050405020304" pitchFamily="18" charset="0"/>
                <a:cs typeface="Times New Roman" panose="02020603050405020304" pitchFamily="18" charset="0"/>
              </a:rPr>
              <a:t>est </a:t>
            </a:r>
            <a:r>
              <a:rPr lang="fr-FR" dirty="0">
                <a:latin typeface="Times New Roman" panose="02020603050405020304" pitchFamily="18" charset="0"/>
                <a:cs typeface="Times New Roman" panose="02020603050405020304" pitchFamily="18" charset="0"/>
              </a:rPr>
              <a:t>remplacé par un HSS (Home </a:t>
            </a:r>
            <a:r>
              <a:rPr lang="fr-FR" dirty="0" err="1">
                <a:latin typeface="Times New Roman" panose="02020603050405020304" pitchFamily="18" charset="0"/>
                <a:cs typeface="Times New Roman" panose="02020603050405020304" pitchFamily="18" charset="0"/>
              </a:rPr>
              <a:t>Subscriber</a:t>
            </a:r>
            <a:r>
              <a:rPr lang="fr-FR" dirty="0">
                <a:latin typeface="Times New Roman" panose="02020603050405020304" pitchFamily="18" charset="0"/>
                <a:cs typeface="Times New Roman" panose="02020603050405020304" pitchFamily="18" charset="0"/>
              </a:rPr>
              <a:t> Server). Le HSS est responsable d’à peu près les mêmes fonctionnalités que le HLR (base des profils des abonnés, avec leurs droits et leurs caractéristiques). Le HSS inclut en plus un lien possible avec le monde IMS, pour la gestion des services de voix enrichis. </a:t>
            </a:r>
            <a:endParaRPr lang="fr-FR"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dirty="0" smtClean="0">
                <a:latin typeface="Times New Roman" panose="02020603050405020304" pitchFamily="18" charset="0"/>
                <a:cs typeface="Times New Roman" panose="02020603050405020304" pitchFamily="18" charset="0"/>
              </a:rPr>
              <a:t>Un </a:t>
            </a:r>
            <a:r>
              <a:rPr lang="fr-FR" dirty="0">
                <a:latin typeface="Times New Roman" panose="02020603050405020304" pitchFamily="18" charset="0"/>
                <a:cs typeface="Times New Roman" panose="02020603050405020304" pitchFamily="18" charset="0"/>
              </a:rPr>
              <a:t>nouvel élément du cœur de réseau 4G est le PCRF (Policy and </a:t>
            </a:r>
            <a:r>
              <a:rPr lang="fr-FR" dirty="0" err="1">
                <a:latin typeface="Times New Roman" panose="02020603050405020304" pitchFamily="18" charset="0"/>
                <a:cs typeface="Times New Roman" panose="02020603050405020304" pitchFamily="18" charset="0"/>
              </a:rPr>
              <a:t>Charging</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Rules</a:t>
            </a:r>
            <a:r>
              <a:rPr lang="fr-FR" dirty="0">
                <a:latin typeface="Times New Roman" panose="02020603050405020304" pitchFamily="18" charset="0"/>
                <a:cs typeface="Times New Roman" panose="02020603050405020304" pitchFamily="18" charset="0"/>
              </a:rPr>
              <a:t> Fonction), qui permet la gestion dynamique de la facturation et de Policy de qualité de service des flux (flux best effort, flux « premium » avec bande passante et latence garanties, tarification dynamique suivant le flux, etc.). </a:t>
            </a:r>
            <a:endParaRPr lang="fr-FR"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b="1" dirty="0" smtClean="0">
                <a:latin typeface="Times New Roman" panose="02020603050405020304" pitchFamily="18" charset="0"/>
                <a:cs typeface="Times New Roman" panose="02020603050405020304" pitchFamily="18" charset="0"/>
              </a:rPr>
              <a:t>Le </a:t>
            </a:r>
            <a:r>
              <a:rPr lang="fr-FR" b="1" dirty="0">
                <a:latin typeface="Times New Roman" panose="02020603050405020304" pitchFamily="18" charset="0"/>
                <a:cs typeface="Times New Roman" panose="02020603050405020304" pitchFamily="18" charset="0"/>
              </a:rPr>
              <a:t>PCEF </a:t>
            </a:r>
            <a:r>
              <a:rPr lang="fr-FR" dirty="0">
                <a:latin typeface="Times New Roman" panose="02020603050405020304" pitchFamily="18" charset="0"/>
                <a:cs typeface="Times New Roman" panose="02020603050405020304" pitchFamily="18" charset="0"/>
              </a:rPr>
              <a:t>(Policy and </a:t>
            </a:r>
            <a:r>
              <a:rPr lang="fr-FR" dirty="0" err="1">
                <a:latin typeface="Times New Roman" panose="02020603050405020304" pitchFamily="18" charset="0"/>
                <a:cs typeface="Times New Roman" panose="02020603050405020304" pitchFamily="18" charset="0"/>
              </a:rPr>
              <a:t>Charging</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Enforcing</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Function</a:t>
            </a:r>
            <a:r>
              <a:rPr lang="fr-FR" dirty="0">
                <a:latin typeface="Times New Roman" panose="02020603050405020304" pitchFamily="18" charset="0"/>
                <a:cs typeface="Times New Roman" panose="02020603050405020304" pitchFamily="18" charset="0"/>
              </a:rPr>
              <a:t>), module fonctionnel logé dans la PDN Gateway, applique les règles fixées par le PCRF. </a:t>
            </a:r>
            <a:endParaRPr lang="fr-FR"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dirty="0" smtClean="0">
                <a:latin typeface="Times New Roman" panose="02020603050405020304" pitchFamily="18" charset="0"/>
                <a:cs typeface="Times New Roman" panose="02020603050405020304" pitchFamily="18" charset="0"/>
              </a:rPr>
              <a:t>Enfin</a:t>
            </a:r>
            <a:r>
              <a:rPr lang="fr-FR" dirty="0">
                <a:latin typeface="Times New Roman" panose="02020603050405020304" pitchFamily="18" charset="0"/>
                <a:cs typeface="Times New Roman" panose="02020603050405020304" pitchFamily="18" charset="0"/>
              </a:rPr>
              <a:t>, l’IMS (IP </a:t>
            </a:r>
            <a:r>
              <a:rPr lang="fr-FR" dirty="0" err="1">
                <a:latin typeface="Times New Roman" panose="02020603050405020304" pitchFamily="18" charset="0"/>
                <a:cs typeface="Times New Roman" panose="02020603050405020304" pitchFamily="18" charset="0"/>
              </a:rPr>
              <a:t>Multimedia</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Subsystem</a:t>
            </a:r>
            <a:r>
              <a:rPr lang="fr-FR" dirty="0">
                <a:latin typeface="Times New Roman" panose="02020603050405020304" pitchFamily="18" charset="0"/>
                <a:cs typeface="Times New Roman" panose="02020603050405020304" pitchFamily="18" charset="0"/>
              </a:rPr>
              <a:t>), bien que ne faisant pas partie véritablement de la 4G, est un ensemble d’éléments permettant d’offrir des services multimédia sur les réseaux IP (et donc entre autre sur le réseau mobile). L’IMS permettra des services interpersonnels multimédia riches : voix sur IP, conférence vidéo, agenda enrichi, messagerie instantanée, sonnerie sur plusieurs terminaux, </a:t>
            </a:r>
            <a:r>
              <a:rPr lang="fr-FR" dirty="0" smtClean="0">
                <a:latin typeface="Times New Roman" panose="02020603050405020304" pitchFamily="18" charset="0"/>
                <a:cs typeface="Times New Roman" panose="02020603050405020304" pitchFamily="18" charset="0"/>
              </a:rPr>
              <a:t>etc</a:t>
            </a:r>
            <a:r>
              <a:rPr lang="fr-FR"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225476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left)">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wipe(left)">
                                      <p:cBhvr>
                                        <p:cTn id="17" dur="500"/>
                                        <p:tgtEl>
                                          <p:spTgt spid="7">
                                            <p:txEl>
                                              <p:pRg st="0" end="0"/>
                                            </p:txEl>
                                          </p:spTgt>
                                        </p:tgtEl>
                                      </p:cBhvr>
                                    </p:animEffect>
                                  </p:childTnLst>
                                </p:cTn>
                              </p:par>
                              <p:par>
                                <p:cTn id="18" presetID="22" presetClass="entr" presetSubtype="8" fill="hold" nodeType="with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wipe(left)">
                                      <p:cBhvr>
                                        <p:cTn id="20" dur="500"/>
                                        <p:tgtEl>
                                          <p:spTgt spid="7">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7">
                                            <p:txEl>
                                              <p:pRg st="2" end="2"/>
                                            </p:txEl>
                                          </p:spTgt>
                                        </p:tgtEl>
                                        <p:attrNameLst>
                                          <p:attrName>style.visibility</p:attrName>
                                        </p:attrNameLst>
                                      </p:cBhvr>
                                      <p:to>
                                        <p:strVal val="visible"/>
                                      </p:to>
                                    </p:set>
                                    <p:animEffect transition="in" filter="wipe(left)">
                                      <p:cBhvr>
                                        <p:cTn id="25" dur="500"/>
                                        <p:tgtEl>
                                          <p:spTgt spid="7">
                                            <p:txEl>
                                              <p:pRg st="2" end="2"/>
                                            </p:txEl>
                                          </p:spTgt>
                                        </p:tgtEl>
                                      </p:cBhvr>
                                    </p:animEffect>
                                  </p:childTnLst>
                                </p:cTn>
                              </p:par>
                              <p:par>
                                <p:cTn id="26" presetID="22" presetClass="entr" presetSubtype="8" fill="hold" nodeType="withEffect">
                                  <p:stCondLst>
                                    <p:cond delay="0"/>
                                  </p:stCondLst>
                                  <p:childTnLst>
                                    <p:set>
                                      <p:cBhvr>
                                        <p:cTn id="27" dur="1" fill="hold">
                                          <p:stCondLst>
                                            <p:cond delay="0"/>
                                          </p:stCondLst>
                                        </p:cTn>
                                        <p:tgtEl>
                                          <p:spTgt spid="7">
                                            <p:txEl>
                                              <p:pRg st="3" end="3"/>
                                            </p:txEl>
                                          </p:spTgt>
                                        </p:tgtEl>
                                        <p:attrNameLst>
                                          <p:attrName>style.visibility</p:attrName>
                                        </p:attrNameLst>
                                      </p:cBhvr>
                                      <p:to>
                                        <p:strVal val="visible"/>
                                      </p:to>
                                    </p:set>
                                    <p:animEffect transition="in" filter="wipe(left)">
                                      <p:cBhvr>
                                        <p:cTn id="28" dur="500"/>
                                        <p:tgtEl>
                                          <p:spTgt spid="7">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7">
                                            <p:txEl>
                                              <p:pRg st="4" end="4"/>
                                            </p:txEl>
                                          </p:spTgt>
                                        </p:tgtEl>
                                        <p:attrNameLst>
                                          <p:attrName>style.visibility</p:attrName>
                                        </p:attrNameLst>
                                      </p:cBhvr>
                                      <p:to>
                                        <p:strVal val="visible"/>
                                      </p:to>
                                    </p:set>
                                    <p:animEffect transition="in" filter="wipe(left)">
                                      <p:cBhvr>
                                        <p:cTn id="33" dur="500"/>
                                        <p:tgtEl>
                                          <p:spTgt spid="7">
                                            <p:txEl>
                                              <p:pRg st="4" end="4"/>
                                            </p:txEl>
                                          </p:spTgt>
                                        </p:tgtEl>
                                      </p:cBhvr>
                                    </p:animEffect>
                                  </p:childTnLst>
                                </p:cTn>
                              </p:par>
                              <p:par>
                                <p:cTn id="34" presetID="22" presetClass="entr" presetSubtype="8" fill="hold" nodeType="withEffect">
                                  <p:stCondLst>
                                    <p:cond delay="0"/>
                                  </p:stCondLst>
                                  <p:childTnLst>
                                    <p:set>
                                      <p:cBhvr>
                                        <p:cTn id="35" dur="1" fill="hold">
                                          <p:stCondLst>
                                            <p:cond delay="0"/>
                                          </p:stCondLst>
                                        </p:cTn>
                                        <p:tgtEl>
                                          <p:spTgt spid="7">
                                            <p:txEl>
                                              <p:pRg st="5" end="5"/>
                                            </p:txEl>
                                          </p:spTgt>
                                        </p:tgtEl>
                                        <p:attrNameLst>
                                          <p:attrName>style.visibility</p:attrName>
                                        </p:attrNameLst>
                                      </p:cBhvr>
                                      <p:to>
                                        <p:strVal val="visible"/>
                                      </p:to>
                                    </p:set>
                                    <p:animEffect transition="in" filter="wipe(left)">
                                      <p:cBhvr>
                                        <p:cTn id="36" dur="500"/>
                                        <p:tgtEl>
                                          <p:spTgt spid="7">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7">
                                            <p:txEl>
                                              <p:pRg st="6" end="6"/>
                                            </p:txEl>
                                          </p:spTgt>
                                        </p:tgtEl>
                                        <p:attrNameLst>
                                          <p:attrName>style.visibility</p:attrName>
                                        </p:attrNameLst>
                                      </p:cBhvr>
                                      <p:to>
                                        <p:strVal val="visible"/>
                                      </p:to>
                                    </p:set>
                                    <p:animEffect transition="in" filter="wipe(left)">
                                      <p:cBhvr>
                                        <p:cTn id="41" dur="500"/>
                                        <p:tgtEl>
                                          <p:spTgt spid="7">
                                            <p:txEl>
                                              <p:pRg st="6" end="6"/>
                                            </p:txEl>
                                          </p:spTgt>
                                        </p:tgtEl>
                                      </p:cBhvr>
                                    </p:animEffect>
                                  </p:childTnLst>
                                </p:cTn>
                              </p:par>
                              <p:par>
                                <p:cTn id="42" presetID="22" presetClass="entr" presetSubtype="8" fill="hold" nodeType="withEffect">
                                  <p:stCondLst>
                                    <p:cond delay="0"/>
                                  </p:stCondLst>
                                  <p:childTnLst>
                                    <p:set>
                                      <p:cBhvr>
                                        <p:cTn id="43" dur="1" fill="hold">
                                          <p:stCondLst>
                                            <p:cond delay="0"/>
                                          </p:stCondLst>
                                        </p:cTn>
                                        <p:tgtEl>
                                          <p:spTgt spid="7">
                                            <p:txEl>
                                              <p:pRg st="7" end="7"/>
                                            </p:txEl>
                                          </p:spTgt>
                                        </p:tgtEl>
                                        <p:attrNameLst>
                                          <p:attrName>style.visibility</p:attrName>
                                        </p:attrNameLst>
                                      </p:cBhvr>
                                      <p:to>
                                        <p:strVal val="visible"/>
                                      </p:to>
                                    </p:set>
                                    <p:animEffect transition="in" filter="wipe(left)">
                                      <p:cBhvr>
                                        <p:cTn id="44" dur="500"/>
                                        <p:tgtEl>
                                          <p:spTgt spid="7">
                                            <p:txEl>
                                              <p:pRg st="7" end="7"/>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nodeType="clickEffect">
                                  <p:stCondLst>
                                    <p:cond delay="0"/>
                                  </p:stCondLst>
                                  <p:childTnLst>
                                    <p:set>
                                      <p:cBhvr>
                                        <p:cTn id="48" dur="1" fill="hold">
                                          <p:stCondLst>
                                            <p:cond delay="0"/>
                                          </p:stCondLst>
                                        </p:cTn>
                                        <p:tgtEl>
                                          <p:spTgt spid="7">
                                            <p:txEl>
                                              <p:pRg st="8" end="8"/>
                                            </p:txEl>
                                          </p:spTgt>
                                        </p:tgtEl>
                                        <p:attrNameLst>
                                          <p:attrName>style.visibility</p:attrName>
                                        </p:attrNameLst>
                                      </p:cBhvr>
                                      <p:to>
                                        <p:strVal val="visible"/>
                                      </p:to>
                                    </p:set>
                                    <p:animEffect transition="in" filter="wipe(left)">
                                      <p:cBhvr>
                                        <p:cTn id="49" dur="500"/>
                                        <p:tgtEl>
                                          <p:spTgt spid="7">
                                            <p:txEl>
                                              <p:pRg st="8" end="8"/>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nodeType="clickEffect">
                                  <p:stCondLst>
                                    <p:cond delay="0"/>
                                  </p:stCondLst>
                                  <p:childTnLst>
                                    <p:set>
                                      <p:cBhvr>
                                        <p:cTn id="53" dur="1" fill="hold">
                                          <p:stCondLst>
                                            <p:cond delay="0"/>
                                          </p:stCondLst>
                                        </p:cTn>
                                        <p:tgtEl>
                                          <p:spTgt spid="7">
                                            <p:txEl>
                                              <p:pRg st="9" end="9"/>
                                            </p:txEl>
                                          </p:spTgt>
                                        </p:tgtEl>
                                        <p:attrNameLst>
                                          <p:attrName>style.visibility</p:attrName>
                                        </p:attrNameLst>
                                      </p:cBhvr>
                                      <p:to>
                                        <p:strVal val="visible"/>
                                      </p:to>
                                    </p:set>
                                    <p:animEffect transition="in" filter="wipe(left)">
                                      <p:cBhvr>
                                        <p:cTn id="54" dur="500"/>
                                        <p:tgtEl>
                                          <p:spTgt spid="7">
                                            <p:txEl>
                                              <p:pRg st="9" end="9"/>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nodeType="clickEffect">
                                  <p:stCondLst>
                                    <p:cond delay="0"/>
                                  </p:stCondLst>
                                  <p:childTnLst>
                                    <p:set>
                                      <p:cBhvr>
                                        <p:cTn id="58" dur="1" fill="hold">
                                          <p:stCondLst>
                                            <p:cond delay="0"/>
                                          </p:stCondLst>
                                        </p:cTn>
                                        <p:tgtEl>
                                          <p:spTgt spid="7">
                                            <p:txEl>
                                              <p:pRg st="10" end="10"/>
                                            </p:txEl>
                                          </p:spTgt>
                                        </p:tgtEl>
                                        <p:attrNameLst>
                                          <p:attrName>style.visibility</p:attrName>
                                        </p:attrNameLst>
                                      </p:cBhvr>
                                      <p:to>
                                        <p:strVal val="visible"/>
                                      </p:to>
                                    </p:set>
                                    <p:animEffect transition="in" filter="wipe(left)">
                                      <p:cBhvr>
                                        <p:cTn id="59"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0" y="10"/>
            <a:ext cx="12192000" cy="6857990"/>
          </a:xfrm>
          <a:prstGeom prst="rect">
            <a:avLst/>
          </a:prstGeom>
        </p:spPr>
      </p:pic>
      <p:sp>
        <p:nvSpPr>
          <p:cNvPr id="6" name="Titre 5"/>
          <p:cNvSpPr>
            <a:spLocks noGrp="1"/>
          </p:cNvSpPr>
          <p:nvPr>
            <p:ph type="title"/>
          </p:nvPr>
        </p:nvSpPr>
        <p:spPr>
          <a:xfrm>
            <a:off x="1375093" y="0"/>
            <a:ext cx="8916987" cy="834362"/>
          </a:xfrm>
        </p:spPr>
        <p:txBody>
          <a:bodyPr/>
          <a:lstStyle/>
          <a:p>
            <a:pPr algn="ctr"/>
            <a:r>
              <a:rPr lang="fr-FR" dirty="0" smtClean="0">
                <a:latin typeface="Times New Roman" panose="02020603050405020304" pitchFamily="18" charset="0"/>
                <a:cs typeface="Times New Roman" panose="02020603050405020304" pitchFamily="18" charset="0"/>
              </a:rPr>
              <a:t>II. LTE</a:t>
            </a:r>
            <a:endParaRPr lang="fr-FR" dirty="0">
              <a:latin typeface="Times New Roman" panose="02020603050405020304" pitchFamily="18" charset="0"/>
              <a:cs typeface="Times New Roman" panose="02020603050405020304" pitchFamily="18" charset="0"/>
            </a:endParaRPr>
          </a:p>
        </p:txBody>
      </p:sp>
      <p:sp>
        <p:nvSpPr>
          <p:cNvPr id="7" name="Espace réservé du contenu 6"/>
          <p:cNvSpPr>
            <a:spLocks noGrp="1"/>
          </p:cNvSpPr>
          <p:nvPr>
            <p:ph idx="1"/>
          </p:nvPr>
        </p:nvSpPr>
        <p:spPr>
          <a:xfrm>
            <a:off x="1009333" y="764484"/>
            <a:ext cx="2038667" cy="585153"/>
          </a:xfrm>
        </p:spPr>
        <p:txBody>
          <a:bodyPr/>
          <a:lstStyle/>
          <a:p>
            <a:pPr marL="0" indent="0">
              <a:buNone/>
            </a:pPr>
            <a:r>
              <a:rPr lang="fr-FR" dirty="0" smtClean="0">
                <a:latin typeface="Times New Roman" panose="02020603050405020304" pitchFamily="18" charset="0"/>
                <a:cs typeface="Times New Roman" panose="02020603050405020304" pitchFamily="18" charset="0"/>
              </a:rPr>
              <a:t>2. But de la 4G </a:t>
            </a:r>
            <a:endParaRPr lang="fr-FR" dirty="0">
              <a:latin typeface="Times New Roman" panose="02020603050405020304" pitchFamily="18" charset="0"/>
              <a:cs typeface="Times New Roman" panose="02020603050405020304" pitchFamily="18" charset="0"/>
            </a:endParaRPr>
          </a:p>
        </p:txBody>
      </p:sp>
      <p:sp>
        <p:nvSpPr>
          <p:cNvPr id="8" name="ZoneTexte 7"/>
          <p:cNvSpPr txBox="1"/>
          <p:nvPr/>
        </p:nvSpPr>
        <p:spPr>
          <a:xfrm>
            <a:off x="1009333" y="1288736"/>
            <a:ext cx="9377680" cy="4616648"/>
          </a:xfrm>
          <a:prstGeom prst="rect">
            <a:avLst/>
          </a:prstGeom>
          <a:noFill/>
        </p:spPr>
        <p:txBody>
          <a:bodyPr wrap="square" rtlCol="0">
            <a:spAutoFit/>
          </a:bodyPr>
          <a:lstStyle/>
          <a:p>
            <a:r>
              <a:rPr lang="fr-FR" sz="2000" dirty="0">
                <a:latin typeface="Times New Roman" panose="02020603050405020304" pitchFamily="18" charset="0"/>
                <a:cs typeface="Times New Roman" panose="02020603050405020304" pitchFamily="18" charset="0"/>
              </a:rPr>
              <a:t>La 4</a:t>
            </a:r>
            <a:r>
              <a:rPr lang="fr-FR" sz="2000" baseline="30000" dirty="0">
                <a:latin typeface="Times New Roman" panose="02020603050405020304" pitchFamily="18" charset="0"/>
                <a:cs typeface="Times New Roman" panose="02020603050405020304" pitchFamily="18" charset="0"/>
              </a:rPr>
              <a:t>ème</a:t>
            </a:r>
            <a:r>
              <a:rPr lang="fr-FR" sz="2000" dirty="0">
                <a:latin typeface="Times New Roman" panose="02020603050405020304" pitchFamily="18" charset="0"/>
                <a:cs typeface="Times New Roman" panose="02020603050405020304" pitchFamily="18" charset="0"/>
              </a:rPr>
              <a:t>Génération vise à améliorer l'efficacité spectrale et à augmenter la capacité de gestion du nombre de mobiles dans une même cellule. Elle tente aussi d'offrir des débits élevés en situation de mobilité et à offrir une mobilité totale à l'utilisateur en établissant l'interopérabilité entre les différentes technologies existantes. Elle vise à rendre le passage entre les réseaux transparent pour l'utilisateur, à éviter l'interruption des services durant le transfert intercellulaire, et à basculer l'utilisation vers le tout-IP</a:t>
            </a:r>
          </a:p>
          <a:p>
            <a:r>
              <a:rPr lang="fr-FR" sz="2000" dirty="0">
                <a:latin typeface="Times New Roman" panose="02020603050405020304" pitchFamily="18" charset="0"/>
                <a:cs typeface="Times New Roman" panose="02020603050405020304" pitchFamily="18" charset="0"/>
              </a:rPr>
              <a:t>Les principaux objectifs visés par les réseaux de 4</a:t>
            </a:r>
            <a:r>
              <a:rPr lang="fr-FR" sz="2000" baseline="30000" dirty="0">
                <a:latin typeface="Times New Roman" panose="02020603050405020304" pitchFamily="18" charset="0"/>
                <a:cs typeface="Times New Roman" panose="02020603050405020304" pitchFamily="18" charset="0"/>
              </a:rPr>
              <a:t>ème</a:t>
            </a:r>
            <a:r>
              <a:rPr lang="fr-FR" sz="2000" dirty="0">
                <a:latin typeface="Times New Roman" panose="02020603050405020304" pitchFamily="18" charset="0"/>
                <a:cs typeface="Times New Roman" panose="02020603050405020304" pitchFamily="18" charset="0"/>
              </a:rPr>
              <a:t>Génération sont les suivants </a:t>
            </a:r>
            <a:r>
              <a:rPr lang="fr-FR" sz="2000" dirty="0" smtClean="0">
                <a:latin typeface="Times New Roman" panose="02020603050405020304" pitchFamily="18" charset="0"/>
                <a:cs typeface="Times New Roman" panose="02020603050405020304" pitchFamily="18" charset="0"/>
              </a:rPr>
              <a:t>:</a:t>
            </a:r>
          </a:p>
          <a:p>
            <a:r>
              <a:rPr lang="fr-FR" sz="2000" dirty="0">
                <a:latin typeface="Times New Roman" panose="02020603050405020304" pitchFamily="18" charset="0"/>
                <a:cs typeface="Times New Roman" panose="02020603050405020304" pitchFamily="18" charset="0"/>
              </a:rPr>
              <a:t>· </a:t>
            </a:r>
            <a:r>
              <a:rPr lang="fr-FR" sz="2000" dirty="0" smtClean="0">
                <a:latin typeface="Times New Roman" panose="02020603050405020304" pitchFamily="18" charset="0"/>
                <a:cs typeface="Times New Roman" panose="02020603050405020304" pitchFamily="18" charset="0"/>
              </a:rPr>
              <a:t>Assurer la </a:t>
            </a:r>
            <a:r>
              <a:rPr lang="fr-FR" sz="2000" dirty="0">
                <a:latin typeface="Times New Roman" panose="02020603050405020304" pitchFamily="18" charset="0"/>
                <a:cs typeface="Times New Roman" panose="02020603050405020304" pitchFamily="18" charset="0"/>
              </a:rPr>
              <a:t>continuité de la session en cours ;</a:t>
            </a:r>
          </a:p>
          <a:p>
            <a:r>
              <a:rPr lang="fr-FR" sz="2000" dirty="0">
                <a:latin typeface="Times New Roman" panose="02020603050405020304" pitchFamily="18" charset="0"/>
                <a:cs typeface="Times New Roman" panose="02020603050405020304" pitchFamily="18" charset="0"/>
              </a:rPr>
              <a:t>· Réduire les délais et le trafic de signalisation ;</a:t>
            </a:r>
          </a:p>
          <a:p>
            <a:r>
              <a:rPr lang="fr-FR" sz="2000" dirty="0">
                <a:latin typeface="Times New Roman" panose="02020603050405020304" pitchFamily="18" charset="0"/>
                <a:cs typeface="Times New Roman" panose="02020603050405020304" pitchFamily="18" charset="0"/>
              </a:rPr>
              <a:t>· Fournir une meilleure qualité de service ;</a:t>
            </a:r>
          </a:p>
          <a:p>
            <a:r>
              <a:rPr lang="fr-FR" sz="2000" dirty="0">
                <a:latin typeface="Times New Roman" panose="02020603050405020304" pitchFamily="18" charset="0"/>
                <a:cs typeface="Times New Roman" panose="02020603050405020304" pitchFamily="18" charset="0"/>
              </a:rPr>
              <a:t>· Optimiser l'utilisation des ressources ;</a:t>
            </a:r>
          </a:p>
          <a:p>
            <a:r>
              <a:rPr lang="fr-FR" sz="2000" dirty="0">
                <a:latin typeface="Times New Roman" panose="02020603050405020304" pitchFamily="18" charset="0"/>
                <a:cs typeface="Times New Roman" panose="02020603050405020304" pitchFamily="18" charset="0"/>
              </a:rPr>
              <a:t>· Réduire le délai de relève, le délai de bout-en-bout, la gigue et les pertes de paquets ;</a:t>
            </a:r>
          </a:p>
          <a:p>
            <a:r>
              <a:rPr lang="fr-FR" sz="2000" dirty="0">
                <a:latin typeface="Times New Roman" panose="02020603050405020304" pitchFamily="18" charset="0"/>
                <a:cs typeface="Times New Roman" panose="02020603050405020304" pitchFamily="18" charset="0"/>
              </a:rPr>
              <a:t>· Minimiser le coût de signalisation.</a:t>
            </a:r>
          </a:p>
          <a:p>
            <a:endParaRPr lang="fr-FR" dirty="0">
              <a:latin typeface="Times New Roman" panose="02020603050405020304" pitchFamily="18" charset="0"/>
              <a:cs typeface="Times New Roman" panose="02020603050405020304" pitchFamily="18" charset="0"/>
            </a:endParaRPr>
          </a:p>
          <a:p>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68266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wipe(left)">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wipe(left)">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8">
                                            <p:txEl>
                                              <p:pRg st="1" end="1"/>
                                            </p:txEl>
                                          </p:spTgt>
                                        </p:tgtEl>
                                        <p:attrNameLst>
                                          <p:attrName>style.visibility</p:attrName>
                                        </p:attrNameLst>
                                      </p:cBhvr>
                                      <p:to>
                                        <p:strVal val="visible"/>
                                      </p:to>
                                    </p:set>
                                    <p:animEffect transition="in" filter="wipe(down)">
                                      <p:cBhvr>
                                        <p:cTn id="22" dur="500"/>
                                        <p:tgtEl>
                                          <p:spTgt spid="8">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animEffect transition="in" filter="barn(inVertical)">
                                      <p:cBhvr>
                                        <p:cTn id="27" dur="500"/>
                                        <p:tgtEl>
                                          <p:spTgt spid="8">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8">
                                            <p:txEl>
                                              <p:pRg st="3" end="3"/>
                                            </p:txEl>
                                          </p:spTgt>
                                        </p:tgtEl>
                                        <p:attrNameLst>
                                          <p:attrName>style.visibility</p:attrName>
                                        </p:attrNameLst>
                                      </p:cBhvr>
                                      <p:to>
                                        <p:strVal val="visible"/>
                                      </p:to>
                                    </p:set>
                                    <p:animEffect transition="in" filter="barn(inVertical)">
                                      <p:cBhvr>
                                        <p:cTn id="32" dur="500"/>
                                        <p:tgtEl>
                                          <p:spTgt spid="8">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8">
                                            <p:txEl>
                                              <p:pRg st="4" end="4"/>
                                            </p:txEl>
                                          </p:spTgt>
                                        </p:tgtEl>
                                        <p:attrNameLst>
                                          <p:attrName>style.visibility</p:attrName>
                                        </p:attrNameLst>
                                      </p:cBhvr>
                                      <p:to>
                                        <p:strVal val="visible"/>
                                      </p:to>
                                    </p:set>
                                    <p:animEffect transition="in" filter="barn(inVertical)">
                                      <p:cBhvr>
                                        <p:cTn id="37" dur="500"/>
                                        <p:tgtEl>
                                          <p:spTgt spid="8">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8">
                                            <p:txEl>
                                              <p:pRg st="5" end="5"/>
                                            </p:txEl>
                                          </p:spTgt>
                                        </p:tgtEl>
                                        <p:attrNameLst>
                                          <p:attrName>style.visibility</p:attrName>
                                        </p:attrNameLst>
                                      </p:cBhvr>
                                      <p:to>
                                        <p:strVal val="visible"/>
                                      </p:to>
                                    </p:set>
                                    <p:animEffect transition="in" filter="barn(inVertical)">
                                      <p:cBhvr>
                                        <p:cTn id="42" dur="500"/>
                                        <p:tgtEl>
                                          <p:spTgt spid="8">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8">
                                            <p:txEl>
                                              <p:pRg st="6" end="6"/>
                                            </p:txEl>
                                          </p:spTgt>
                                        </p:tgtEl>
                                        <p:attrNameLst>
                                          <p:attrName>style.visibility</p:attrName>
                                        </p:attrNameLst>
                                      </p:cBhvr>
                                      <p:to>
                                        <p:strVal val="visible"/>
                                      </p:to>
                                    </p:set>
                                    <p:animEffect transition="in" filter="barn(inVertical)">
                                      <p:cBhvr>
                                        <p:cTn id="47" dur="500"/>
                                        <p:tgtEl>
                                          <p:spTgt spid="8">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nodeType="clickEffect">
                                  <p:stCondLst>
                                    <p:cond delay="0"/>
                                  </p:stCondLst>
                                  <p:childTnLst>
                                    <p:set>
                                      <p:cBhvr>
                                        <p:cTn id="51" dur="1" fill="hold">
                                          <p:stCondLst>
                                            <p:cond delay="0"/>
                                          </p:stCondLst>
                                        </p:cTn>
                                        <p:tgtEl>
                                          <p:spTgt spid="8">
                                            <p:txEl>
                                              <p:pRg st="7" end="7"/>
                                            </p:txEl>
                                          </p:spTgt>
                                        </p:tgtEl>
                                        <p:attrNameLst>
                                          <p:attrName>style.visibility</p:attrName>
                                        </p:attrNameLst>
                                      </p:cBhvr>
                                      <p:to>
                                        <p:strVal val="visible"/>
                                      </p:to>
                                    </p:set>
                                    <p:animEffect transition="in" filter="barn(inVertical)">
                                      <p:cBhvr>
                                        <p:cTn id="5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5" name="Titre 4"/>
          <p:cNvSpPr>
            <a:spLocks noGrp="1"/>
          </p:cNvSpPr>
          <p:nvPr>
            <p:ph type="title"/>
          </p:nvPr>
        </p:nvSpPr>
        <p:spPr>
          <a:xfrm>
            <a:off x="1141413" y="618518"/>
            <a:ext cx="9905998" cy="775942"/>
          </a:xfrm>
        </p:spPr>
        <p:txBody>
          <a:bodyPr/>
          <a:lstStyle/>
          <a:p>
            <a:pPr algn="ctr"/>
            <a:r>
              <a:rPr lang="fr-FR" dirty="0" smtClean="0">
                <a:latin typeface="Times New Roman" panose="02020603050405020304" pitchFamily="18" charset="0"/>
                <a:cs typeface="Times New Roman" panose="02020603050405020304" pitchFamily="18" charset="0"/>
              </a:rPr>
              <a:t>II. LTE</a:t>
            </a:r>
            <a:endParaRPr lang="fr-FR" dirty="0">
              <a:latin typeface="Times New Roman" panose="02020603050405020304" pitchFamily="18" charset="0"/>
              <a:cs typeface="Times New Roman" panose="02020603050405020304" pitchFamily="18" charset="0"/>
            </a:endParaRPr>
          </a:p>
        </p:txBody>
      </p:sp>
      <p:sp>
        <p:nvSpPr>
          <p:cNvPr id="6" name="Espace réservé du contenu 5"/>
          <p:cNvSpPr>
            <a:spLocks noGrp="1"/>
          </p:cNvSpPr>
          <p:nvPr>
            <p:ph idx="1"/>
          </p:nvPr>
        </p:nvSpPr>
        <p:spPr>
          <a:xfrm>
            <a:off x="928053" y="1394460"/>
            <a:ext cx="4428808" cy="618508"/>
          </a:xfrm>
        </p:spPr>
        <p:txBody>
          <a:bodyPr/>
          <a:lstStyle/>
          <a:p>
            <a:pPr marL="0" indent="0">
              <a:buNone/>
            </a:pPr>
            <a:r>
              <a:rPr lang="fr-FR" dirty="0" smtClean="0">
                <a:latin typeface="Times New Roman" panose="02020603050405020304" pitchFamily="18" charset="0"/>
                <a:cs typeface="Times New Roman" panose="02020603050405020304" pitchFamily="18" charset="0"/>
              </a:rPr>
              <a:t>3. Caractéristiques fondamentales </a:t>
            </a:r>
            <a:endParaRPr lang="fr-FR" dirty="0">
              <a:latin typeface="Times New Roman" panose="02020603050405020304" pitchFamily="18" charset="0"/>
              <a:cs typeface="Times New Roman" panose="02020603050405020304" pitchFamily="18" charset="0"/>
            </a:endParaRPr>
          </a:p>
        </p:txBody>
      </p:sp>
      <p:sp>
        <p:nvSpPr>
          <p:cNvPr id="7" name="ZoneTexte 6"/>
          <p:cNvSpPr txBox="1"/>
          <p:nvPr/>
        </p:nvSpPr>
        <p:spPr>
          <a:xfrm>
            <a:off x="1141412" y="2012968"/>
            <a:ext cx="10242867" cy="3693319"/>
          </a:xfrm>
          <a:prstGeom prst="rect">
            <a:avLst/>
          </a:prstGeom>
          <a:noFill/>
        </p:spPr>
        <p:txBody>
          <a:bodyPr wrap="square" rtlCol="0">
            <a:spAutoFit/>
          </a:bodyPr>
          <a:lstStyle/>
          <a:p>
            <a:r>
              <a:rPr lang="fr-FR" dirty="0">
                <a:latin typeface="Times New Roman" panose="02020603050405020304" pitchFamily="18" charset="0"/>
                <a:cs typeface="Times New Roman" panose="02020603050405020304" pitchFamily="18" charset="0"/>
              </a:rPr>
              <a:t>La technologie LTE (Long </a:t>
            </a:r>
            <a:r>
              <a:rPr lang="fr-FR" dirty="0" err="1">
                <a:latin typeface="Times New Roman" panose="02020603050405020304" pitchFamily="18" charset="0"/>
                <a:cs typeface="Times New Roman" panose="02020603050405020304" pitchFamily="18" charset="0"/>
              </a:rPr>
              <a:t>Term</a:t>
            </a:r>
            <a:r>
              <a:rPr lang="fr-FR" dirty="0">
                <a:latin typeface="Times New Roman" panose="02020603050405020304" pitchFamily="18" charset="0"/>
                <a:cs typeface="Times New Roman" panose="02020603050405020304" pitchFamily="18" charset="0"/>
              </a:rPr>
              <a:t> Evolution) s'appuie sur un réseau de transport à commutation de paquet IP. Elle n'a pas prévu de mode d'acheminement pour la voix, autre que la </a:t>
            </a:r>
            <a:r>
              <a:rPr lang="fr-FR" dirty="0" err="1">
                <a:latin typeface="Times New Roman" panose="02020603050405020304" pitchFamily="18" charset="0"/>
                <a:cs typeface="Times New Roman" panose="02020603050405020304" pitchFamily="18" charset="0"/>
              </a:rPr>
              <a:t>VoIP</a:t>
            </a:r>
            <a:r>
              <a:rPr lang="fr-FR" dirty="0">
                <a:latin typeface="Times New Roman" panose="02020603050405020304" pitchFamily="18" charset="0"/>
                <a:cs typeface="Times New Roman" panose="02020603050405020304" pitchFamily="18" charset="0"/>
              </a:rPr>
              <a:t>, contrairement à la 3G qui transporte la voix en mode circuit.</a:t>
            </a:r>
          </a:p>
          <a:p>
            <a:r>
              <a:rPr lang="fr-FR" dirty="0">
                <a:latin typeface="Times New Roman" panose="02020603050405020304" pitchFamily="18" charset="0"/>
                <a:cs typeface="Times New Roman" panose="02020603050405020304" pitchFamily="18" charset="0"/>
              </a:rPr>
              <a:t>Le LTE utilise des bandes de fréquences hertziennes d'une largeur pouvant varier de 1,4 MHz à 20 MHz, permettant ainsi d'obtenir (pour une bande 20 MHz) un débit binaire théorique pouvant atteindre 300 Mbit1s en « </a:t>
            </a:r>
            <a:r>
              <a:rPr lang="fr-FR" dirty="0" err="1">
                <a:latin typeface="Times New Roman" panose="02020603050405020304" pitchFamily="18" charset="0"/>
                <a:cs typeface="Times New Roman" panose="02020603050405020304" pitchFamily="18" charset="0"/>
              </a:rPr>
              <a:t>downlink</a:t>
            </a:r>
            <a:r>
              <a:rPr lang="fr-FR" dirty="0">
                <a:latin typeface="Times New Roman" panose="02020603050405020304" pitchFamily="18" charset="0"/>
                <a:cs typeface="Times New Roman" panose="02020603050405020304" pitchFamily="18" charset="0"/>
              </a:rPr>
              <a:t> », alors que la "vraie 4G" offre un débit descendant atteignant 1 Gbit1s.</a:t>
            </a:r>
          </a:p>
          <a:p>
            <a:r>
              <a:rPr lang="fr-FR" dirty="0">
                <a:latin typeface="Times New Roman" panose="02020603050405020304" pitchFamily="18" charset="0"/>
                <a:cs typeface="Times New Roman" panose="02020603050405020304" pitchFamily="18" charset="0"/>
              </a:rPr>
              <a:t>La technologie LTE repose sur une combinaison de technologies sophistiquées à même d'élever nettement le niveau de performances (très haut débit et faible latence) par rapport aux réseaux 3G existants. Le multiplexage OFDMA (Orthogonal </a:t>
            </a:r>
            <a:r>
              <a:rPr lang="fr-FR" dirty="0" err="1">
                <a:latin typeface="Times New Roman" panose="02020603050405020304" pitchFamily="18" charset="0"/>
                <a:cs typeface="Times New Roman" panose="02020603050405020304" pitchFamily="18" charset="0"/>
              </a:rPr>
              <a:t>Frequency</a:t>
            </a:r>
            <a:r>
              <a:rPr lang="fr-FR" dirty="0">
                <a:latin typeface="Times New Roman" panose="02020603050405020304" pitchFamily="18" charset="0"/>
                <a:cs typeface="Times New Roman" panose="02020603050405020304" pitchFamily="18" charset="0"/>
              </a:rPr>
              <a:t> Division Multiple Access) apporte une optimisation dans l'utilisation des fréquences en minimisant les interférences. Le recours à des techniques d'antennes multiples (déjà utilisées pour le Wi-Fi ou le WiMax) permet de multiplier les canaux de communication parallèles, ce qui augmente le débit total et la portée.</a:t>
            </a:r>
          </a:p>
          <a:p>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477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wipe(left)">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5" name="Titre 4"/>
          <p:cNvSpPr>
            <a:spLocks noGrp="1"/>
          </p:cNvSpPr>
          <p:nvPr>
            <p:ph type="title"/>
          </p:nvPr>
        </p:nvSpPr>
        <p:spPr>
          <a:xfrm>
            <a:off x="1141413" y="618518"/>
            <a:ext cx="9762807" cy="760702"/>
          </a:xfrm>
        </p:spPr>
        <p:txBody>
          <a:bodyPr/>
          <a:lstStyle/>
          <a:p>
            <a:pPr algn="ctr"/>
            <a:r>
              <a:rPr lang="fr-FR" dirty="0">
                <a:latin typeface="Times New Roman" panose="02020603050405020304" pitchFamily="18" charset="0"/>
                <a:cs typeface="Times New Roman" panose="02020603050405020304" pitchFamily="18" charset="0"/>
              </a:rPr>
              <a:t>II. LTE</a:t>
            </a:r>
            <a:endParaRPr lang="fr-FR" dirty="0"/>
          </a:p>
        </p:txBody>
      </p:sp>
      <p:sp>
        <p:nvSpPr>
          <p:cNvPr id="6" name="Espace réservé du contenu 5"/>
          <p:cNvSpPr>
            <a:spLocks noGrp="1"/>
          </p:cNvSpPr>
          <p:nvPr>
            <p:ph idx="1"/>
          </p:nvPr>
        </p:nvSpPr>
        <p:spPr>
          <a:xfrm>
            <a:off x="1069817" y="1479867"/>
            <a:ext cx="3806984" cy="517861"/>
          </a:xfrm>
        </p:spPr>
        <p:txBody>
          <a:bodyPr>
            <a:normAutofit lnSpcReduction="10000"/>
          </a:bodyPr>
          <a:lstStyle/>
          <a:p>
            <a:pPr marL="0" indent="0">
              <a:buNone/>
            </a:pPr>
            <a:r>
              <a:rPr lang="fr-FR" dirty="0" smtClean="0">
                <a:latin typeface="Times New Roman" panose="02020603050405020304" pitchFamily="18" charset="0"/>
                <a:cs typeface="Times New Roman" panose="02020603050405020304" pitchFamily="18" charset="0"/>
              </a:rPr>
              <a:t>4. Les performances de la 4G </a:t>
            </a:r>
            <a:endParaRPr lang="fr-FR" dirty="0">
              <a:latin typeface="Times New Roman" panose="02020603050405020304" pitchFamily="18" charset="0"/>
              <a:cs typeface="Times New Roman" panose="02020603050405020304" pitchFamily="18" charset="0"/>
            </a:endParaRPr>
          </a:p>
        </p:txBody>
      </p:sp>
      <p:sp>
        <p:nvSpPr>
          <p:cNvPr id="7" name="ZoneTexte 6"/>
          <p:cNvSpPr txBox="1"/>
          <p:nvPr/>
        </p:nvSpPr>
        <p:spPr>
          <a:xfrm>
            <a:off x="1069817" y="1997728"/>
            <a:ext cx="10416540" cy="4801314"/>
          </a:xfrm>
          <a:prstGeom prst="rect">
            <a:avLst/>
          </a:prstGeom>
          <a:noFill/>
        </p:spPr>
        <p:txBody>
          <a:bodyPr wrap="square" rtlCol="0">
            <a:spAutoFit/>
          </a:bodyPr>
          <a:lstStyle/>
          <a:p>
            <a:r>
              <a:rPr lang="fr-FR" dirty="0">
                <a:latin typeface="Times New Roman" panose="02020603050405020304" pitchFamily="18" charset="0"/>
                <a:cs typeface="Times New Roman" panose="02020603050405020304" pitchFamily="18" charset="0"/>
              </a:rPr>
              <a:t>Le 3GPP a mené une étude de vérification des performances complètes du LTE à l'issue de son étude de faisabilité. Cette évaluation a notamment comparé les performances du LTE à celles du HSPA, conformément aux exigences définies pour la conception du LTE. Le HSPA ayant évolué depuis, cette comparaison n'est plus aussi pertinente aujourd'hui, aussi nous nous limitons dans cette section aux performances absolues du LTE. Le 3GPP a plus récemment effectué de nouvelles évaluations des performances du LTE Release 8, dans le cadre de la soumission du LTE-Advanced à l'UIT-R comme interface candidate au processus IMT-Advanced. Les résultats obtenus s'appuient sur les fonctionnalités effectivement normalisées et sont donc plus proches de la </a:t>
            </a:r>
            <a:r>
              <a:rPr lang="fr-FR" dirty="0" smtClean="0">
                <a:latin typeface="Times New Roman" panose="02020603050405020304" pitchFamily="18" charset="0"/>
                <a:cs typeface="Times New Roman" panose="02020603050405020304" pitchFamily="18" charset="0"/>
              </a:rPr>
              <a:t>réalité.</a:t>
            </a:r>
          </a:p>
          <a:p>
            <a:endParaRPr lang="fr-FR"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b="1" dirty="0">
                <a:latin typeface="Times New Roman" panose="02020603050405020304" pitchFamily="18" charset="0"/>
                <a:cs typeface="Times New Roman" panose="02020603050405020304" pitchFamily="18" charset="0"/>
              </a:rPr>
              <a:t>Efficacité spectrale </a:t>
            </a:r>
            <a:r>
              <a:rPr lang="fr-FR" b="1" dirty="0" smtClean="0">
                <a:latin typeface="Times New Roman" panose="02020603050405020304" pitchFamily="18" charset="0"/>
                <a:cs typeface="Times New Roman" panose="02020603050405020304" pitchFamily="18" charset="0"/>
              </a:rPr>
              <a:t>crête</a:t>
            </a:r>
          </a:p>
          <a:p>
            <a:r>
              <a:rPr lang="fr-FR" dirty="0">
                <a:latin typeface="Times New Roman" panose="02020603050405020304" pitchFamily="18" charset="0"/>
                <a:cs typeface="Times New Roman" panose="02020603050405020304" pitchFamily="18" charset="0"/>
              </a:rPr>
              <a:t>L'efficacité spectrale crête (en bit/s/Hz) caractérise le débit maximal théorique offert par la technologie. Elle est résumée dans le tableau suivant pour différentes configurations d'antennes, où une configuration d'antennes </a:t>
            </a:r>
            <a:r>
              <a:rPr lang="fr-FR" i="1" dirty="0">
                <a:latin typeface="Times New Roman" panose="02020603050405020304" pitchFamily="18" charset="0"/>
                <a:cs typeface="Times New Roman" panose="02020603050405020304" pitchFamily="18" charset="0"/>
              </a:rPr>
              <a:t>N </a:t>
            </a:r>
            <a:r>
              <a:rPr lang="fr-FR" dirty="0">
                <a:latin typeface="Times New Roman" panose="02020603050405020304" pitchFamily="18" charset="0"/>
                <a:cs typeface="Times New Roman" panose="02020603050405020304" pitchFamily="18" charset="0"/>
              </a:rPr>
              <a:t>X </a:t>
            </a:r>
            <a:r>
              <a:rPr lang="fr-FR" i="1" dirty="0">
                <a:latin typeface="Times New Roman" panose="02020603050405020304" pitchFamily="18" charset="0"/>
                <a:cs typeface="Times New Roman" panose="02020603050405020304" pitchFamily="18" charset="0"/>
              </a:rPr>
              <a:t>M </a:t>
            </a:r>
            <a:r>
              <a:rPr lang="fr-FR" dirty="0">
                <a:latin typeface="Times New Roman" panose="02020603050405020304" pitchFamily="18" charset="0"/>
                <a:cs typeface="Times New Roman" panose="02020603050405020304" pitchFamily="18" charset="0"/>
              </a:rPr>
              <a:t>correspond à </a:t>
            </a:r>
            <a:r>
              <a:rPr lang="fr-FR" i="1" dirty="0">
                <a:latin typeface="Times New Roman" panose="02020603050405020304" pitchFamily="18" charset="0"/>
                <a:cs typeface="Times New Roman" panose="02020603050405020304" pitchFamily="18" charset="0"/>
              </a:rPr>
              <a:t>N </a:t>
            </a:r>
            <a:r>
              <a:rPr lang="fr-FR" dirty="0">
                <a:latin typeface="Times New Roman" panose="02020603050405020304" pitchFamily="18" charset="0"/>
                <a:cs typeface="Times New Roman" panose="02020603050405020304" pitchFamily="18" charset="0"/>
              </a:rPr>
              <a:t>antennes à l'émetteur et </a:t>
            </a:r>
            <a:r>
              <a:rPr lang="fr-FR" i="1" dirty="0">
                <a:latin typeface="Times New Roman" panose="02020603050405020304" pitchFamily="18" charset="0"/>
                <a:cs typeface="Times New Roman" panose="02020603050405020304" pitchFamily="18" charset="0"/>
              </a:rPr>
              <a:t>M </a:t>
            </a:r>
            <a:r>
              <a:rPr lang="fr-FR" dirty="0">
                <a:latin typeface="Times New Roman" panose="02020603050405020304" pitchFamily="18" charset="0"/>
                <a:cs typeface="Times New Roman" panose="02020603050405020304" pitchFamily="18" charset="0"/>
              </a:rPr>
              <a:t>antennes au récepteur. Ces chiffres sont obtenus d'après les performances maximales du système pour un UE seul dans la cellule, pour les catégories d'UE 4 et 5. Rappelons qu'il suffit de multiplier les chiffres d'efficacité spectrale par 10 pour obtenir le débit correspondant en Mbit/s sur un canal de 10 MHz.</a:t>
            </a:r>
            <a:endParaRPr lang="fr-FR"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5037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left)">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wipe(left)">
                                      <p:cBhvr>
                                        <p:cTn id="22" dur="500"/>
                                        <p:tgtEl>
                                          <p:spTgt spid="7">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Effect transition="in" filter="wipe(left)">
                                      <p:cBhvr>
                                        <p:cTn id="27" dur="500"/>
                                        <p:tgtEl>
                                          <p:spTgt spid="7">
                                            <p:txEl>
                                              <p:pRg st="2" end="2"/>
                                            </p:txEl>
                                          </p:spTgt>
                                        </p:tgtEl>
                                      </p:cBhvr>
                                    </p:animEffect>
                                  </p:childTnLst>
                                </p:cTn>
                              </p:par>
                              <p:par>
                                <p:cTn id="28" presetID="22" presetClass="entr" presetSubtype="8" fill="hold" nodeType="withEffect">
                                  <p:stCondLst>
                                    <p:cond delay="0"/>
                                  </p:stCondLst>
                                  <p:childTnLst>
                                    <p:set>
                                      <p:cBhvr>
                                        <p:cTn id="29" dur="1" fill="hold">
                                          <p:stCondLst>
                                            <p:cond delay="0"/>
                                          </p:stCondLst>
                                        </p:cTn>
                                        <p:tgtEl>
                                          <p:spTgt spid="7">
                                            <p:txEl>
                                              <p:pRg st="3" end="3"/>
                                            </p:txEl>
                                          </p:spTgt>
                                        </p:tgtEl>
                                        <p:attrNameLst>
                                          <p:attrName>style.visibility</p:attrName>
                                        </p:attrNameLst>
                                      </p:cBhvr>
                                      <p:to>
                                        <p:strVal val="visible"/>
                                      </p:to>
                                    </p:set>
                                    <p:animEffect transition="in" filter="wipe(left)">
                                      <p:cBhvr>
                                        <p:cTn id="30"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7558541" cy="6857990"/>
          </a:xfrm>
          <a:prstGeom prst="rect">
            <a:avLst/>
          </a:prstGeom>
        </p:spPr>
      </p:pic>
      <p:sp>
        <p:nvSpPr>
          <p:cNvPr id="3" name="Espace réservé du contenu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rtlCol="0">
            <a:normAutofit fontScale="92500"/>
          </a:bodyPr>
          <a:lstStyle/>
          <a:p>
            <a:pPr marL="0" indent="0">
              <a:lnSpc>
                <a:spcPct val="110000"/>
              </a:lnSpc>
              <a:buNone/>
            </a:pPr>
            <a:r>
              <a:rPr lang="fr-FR" dirty="0"/>
              <a:t>On </a:t>
            </a:r>
            <a:r>
              <a:rPr lang="fr-FR" dirty="0" smtClean="0"/>
              <a:t>déduit </a:t>
            </a:r>
            <a:r>
              <a:rPr lang="fr-FR" dirty="0"/>
              <a:t>de ce tableau l'efficacité spectrale est fonction du nombre d'antennes utilisés en émission et en réception ce qui fait que plus on a d'antennes plus la capacité spectrale augmente</a:t>
            </a:r>
            <a:endParaRPr lang="fr-FR" sz="1600" dirty="0"/>
          </a:p>
        </p:txBody>
      </p:sp>
      <p:pic>
        <p:nvPicPr>
          <p:cNvPr id="5" name="Image 4"/>
          <p:cNvPicPr>
            <a:picLocks noChangeAspect="1"/>
          </p:cNvPicPr>
          <p:nvPr/>
        </p:nvPicPr>
        <p:blipFill rotWithShape="1">
          <a:blip r:embed="rId4">
            <a:extLst>
              <a:ext uri="{28A0092B-C50C-407E-A947-70E740481C1C}">
                <a14:useLocalDpi xmlns:a14="http://schemas.microsoft.com/office/drawing/2010/main" val="0"/>
              </a:ext>
            </a:extLst>
          </a:blip>
          <a:srcRect l="2034" t="1515"/>
          <a:stretch/>
        </p:blipFill>
        <p:spPr>
          <a:xfrm>
            <a:off x="1219200" y="2423160"/>
            <a:ext cx="4404360" cy="2971800"/>
          </a:xfrm>
          <a:prstGeom prst="rect">
            <a:avLst/>
          </a:prstGeom>
        </p:spPr>
      </p:pic>
      <p:sp>
        <p:nvSpPr>
          <p:cNvPr id="64" name="Titre 4"/>
          <p:cNvSpPr txBox="1">
            <a:spLocks/>
          </p:cNvSpPr>
          <p:nvPr/>
        </p:nvSpPr>
        <p:spPr>
          <a:xfrm>
            <a:off x="1141413" y="618518"/>
            <a:ext cx="9762807" cy="7607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fr-FR" dirty="0" smtClean="0">
                <a:latin typeface="Times New Roman" panose="02020603050405020304" pitchFamily="18" charset="0"/>
                <a:cs typeface="Times New Roman" panose="02020603050405020304" pitchFamily="18" charset="0"/>
              </a:rPr>
              <a:t>II. LTE</a:t>
            </a:r>
            <a:endParaRPr lang="fr-FR" dirty="0"/>
          </a:p>
        </p:txBody>
      </p:sp>
      <p:sp>
        <p:nvSpPr>
          <p:cNvPr id="65" name="Espace réservé du contenu 5"/>
          <p:cNvSpPr txBox="1">
            <a:spLocks/>
          </p:cNvSpPr>
          <p:nvPr/>
        </p:nvSpPr>
        <p:spPr>
          <a:xfrm>
            <a:off x="1069817" y="1479867"/>
            <a:ext cx="3806984" cy="51786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r>
              <a:rPr lang="fr-FR" dirty="0" smtClean="0">
                <a:latin typeface="Times New Roman" panose="02020603050405020304" pitchFamily="18" charset="0"/>
                <a:cs typeface="Times New Roman" panose="02020603050405020304" pitchFamily="18" charset="0"/>
              </a:rPr>
              <a:t>4. Les performances de la 4G </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6917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wipe(left)">
                                      <p:cBhvr>
                                        <p:cTn id="7" dur="500"/>
                                        <p:tgtEl>
                                          <p:spTgt spid="6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wipe(left)">
                                      <p:cBhvr>
                                        <p:cTn id="12" dur="500"/>
                                        <p:tgtEl>
                                          <p:spTgt spid="65"/>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3">
                                            <p:txEl>
                                              <p:pRg st="0" end="0"/>
                                            </p:txEl>
                                          </p:spTgt>
                                        </p:tgtEl>
                                        <p:attrNameLst>
                                          <p:attrName>style.visibility</p:attrName>
                                        </p:attrNameLst>
                                      </p:cBhvr>
                                      <p:to>
                                        <p:strVal val="visible"/>
                                      </p:to>
                                    </p:set>
                                    <p:animEffect transition="in" filter="wipe(down)">
                                      <p:cBhvr>
                                        <p:cTn id="2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4" grpId="0"/>
      <p:bldP spid="6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63" name="Titre 4"/>
          <p:cNvSpPr txBox="1">
            <a:spLocks/>
          </p:cNvSpPr>
          <p:nvPr/>
        </p:nvSpPr>
        <p:spPr>
          <a:xfrm>
            <a:off x="1141413" y="618518"/>
            <a:ext cx="9762807" cy="7607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fr-FR" dirty="0" smtClean="0">
                <a:latin typeface="Times New Roman" panose="02020603050405020304" pitchFamily="18" charset="0"/>
                <a:cs typeface="Times New Roman" panose="02020603050405020304" pitchFamily="18" charset="0"/>
              </a:rPr>
              <a:t>II. LTE</a:t>
            </a:r>
            <a:endParaRPr lang="fr-FR" dirty="0"/>
          </a:p>
        </p:txBody>
      </p:sp>
      <p:sp>
        <p:nvSpPr>
          <p:cNvPr id="64" name="Espace réservé du contenu 5"/>
          <p:cNvSpPr txBox="1">
            <a:spLocks/>
          </p:cNvSpPr>
          <p:nvPr/>
        </p:nvSpPr>
        <p:spPr>
          <a:xfrm>
            <a:off x="1069817" y="1479867"/>
            <a:ext cx="3806984" cy="51786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r>
              <a:rPr lang="fr-FR" dirty="0" smtClean="0">
                <a:latin typeface="Times New Roman" panose="02020603050405020304" pitchFamily="18" charset="0"/>
                <a:cs typeface="Times New Roman" panose="02020603050405020304" pitchFamily="18" charset="0"/>
              </a:rPr>
              <a:t>4. Les performances de la 4G </a:t>
            </a:r>
            <a:endParaRPr lang="fr-FR" dirty="0">
              <a:latin typeface="Times New Roman" panose="02020603050405020304" pitchFamily="18" charset="0"/>
              <a:cs typeface="Times New Roman" panose="02020603050405020304" pitchFamily="18" charset="0"/>
            </a:endParaRPr>
          </a:p>
        </p:txBody>
      </p:sp>
      <p:sp>
        <p:nvSpPr>
          <p:cNvPr id="5" name="ZoneTexte 4"/>
          <p:cNvSpPr txBox="1"/>
          <p:nvPr/>
        </p:nvSpPr>
        <p:spPr>
          <a:xfrm>
            <a:off x="1069816" y="1997728"/>
            <a:ext cx="11015504" cy="3970318"/>
          </a:xfrm>
          <a:prstGeom prst="rect">
            <a:avLst/>
          </a:prstGeom>
          <a:noFill/>
        </p:spPr>
        <p:txBody>
          <a:bodyPr wrap="square" rtlCol="0">
            <a:spAutoFit/>
          </a:bodyPr>
          <a:lstStyle/>
          <a:p>
            <a:pPr marL="285750" indent="-285750">
              <a:buFont typeface="Arial" panose="020B0604020202020204" pitchFamily="34" charset="0"/>
              <a:buChar char="•"/>
            </a:pPr>
            <a:r>
              <a:rPr lang="fr-FR" b="1" dirty="0" smtClean="0">
                <a:latin typeface="Times New Roman" panose="02020603050405020304" pitchFamily="18" charset="0"/>
                <a:cs typeface="Times New Roman" panose="02020603050405020304" pitchFamily="18" charset="0"/>
              </a:rPr>
              <a:t>Latence</a:t>
            </a:r>
          </a:p>
          <a:p>
            <a:r>
              <a:rPr lang="fr-FR" dirty="0"/>
              <a:t>La latence du plan usager s'évalue par la durée des procédures liées à l'émission et la réception d'un paquet sur l'interface radio. On montre que la latence du plan usager est inférieure à 5 ms en FDD, sous des hypothèses réalistes. En TDD, la latence du plan usager dépend de la configuration voie montante/voie descendante. Si pour certaines configurations la latence est effectivement inférieure à 6 ms en voie montante et en voie descendante pour des hypothèses réalistes, d'autres configurations peuvent conduire à une latence légèrement supérieure mais toujours inférieure ou égale à 6,2 ms en voie descendante et inférieure ou égale à 9,5 ms en voie montante. De même, la latence du plan de contrôle est évaluée en calculant le temps nécessaire aux procédures d'activation de la connexion. Celles-ci dépendent en particulier des temps de traitement par les différents </a:t>
            </a:r>
            <a:r>
              <a:rPr lang="fr-FR" dirty="0" smtClean="0"/>
              <a:t>nœuds </a:t>
            </a:r>
            <a:r>
              <a:rPr lang="fr-FR" dirty="0"/>
              <a:t>de l'architecture mis en jeu, ainsi que du temps de transport sur les interfaces réseau associées. On montre que la latence du plan de contrôle pour la transition entre l'état de veille et l'état actif est de 80 ms en FDD et de 85 ms en TDD.</a:t>
            </a:r>
          </a:p>
          <a:p>
            <a:r>
              <a:rPr lang="fr-FR" dirty="0"/>
              <a:t>Le tableau ci-dessous résume les valeurs de latence des plans usager et de contrôle, en FDD et TDD.</a:t>
            </a:r>
          </a:p>
          <a:p>
            <a:r>
              <a:rPr lang="fr-FR" dirty="0"/>
              <a:t>Latence du plan usager et du plan de contrôle sous des hypothèses réalistes</a:t>
            </a:r>
          </a:p>
          <a:p>
            <a:endParaRPr lang="fr-FR" b="1" dirty="0">
              <a:latin typeface="Times New Roman" panose="02020603050405020304" pitchFamily="18" charset="0"/>
              <a:cs typeface="Times New Roman" panose="02020603050405020304" pitchFamily="18" charset="0"/>
            </a:endParaRPr>
          </a:p>
        </p:txBody>
      </p:sp>
      <p:pic>
        <p:nvPicPr>
          <p:cNvPr id="8" name="Imag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43221" y="5733114"/>
            <a:ext cx="7299960" cy="853440"/>
          </a:xfrm>
          <a:prstGeom prst="rect">
            <a:avLst/>
          </a:prstGeom>
        </p:spPr>
      </p:pic>
    </p:spTree>
    <p:extLst>
      <p:ext uri="{BB962C8B-B14F-4D97-AF65-F5344CB8AC3E}">
        <p14:creationId xmlns:p14="http://schemas.microsoft.com/office/powerpoint/2010/main" val="2655703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wipe(left)">
                                      <p:cBhvr>
                                        <p:cTn id="7" dur="500"/>
                                        <p:tgtEl>
                                          <p:spTgt spid="6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4"/>
                                        </p:tgtEl>
                                        <p:attrNameLst>
                                          <p:attrName>style.visibility</p:attrName>
                                        </p:attrNameLst>
                                      </p:cBhvr>
                                      <p:to>
                                        <p:strVal val="visible"/>
                                      </p:to>
                                    </p:set>
                                    <p:animEffect transition="in" filter="wipe(left)">
                                      <p:cBhvr>
                                        <p:cTn id="12" dur="500"/>
                                        <p:tgtEl>
                                          <p:spTgt spid="6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wipe(left)">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wipe(left)">
                                      <p:cBhvr>
                                        <p:cTn id="22" dur="500"/>
                                        <p:tgtEl>
                                          <p:spTgt spid="5">
                                            <p:txEl>
                                              <p:pRg st="1" end="1"/>
                                            </p:txEl>
                                          </p:spTgt>
                                        </p:tgtEl>
                                      </p:cBhvr>
                                    </p:animEffect>
                                  </p:childTnLst>
                                </p:cTn>
                              </p:par>
                              <p:par>
                                <p:cTn id="23" presetID="22" presetClass="entr" presetSubtype="8" fill="hold" nodeType="withEffect">
                                  <p:stCondLst>
                                    <p:cond delay="0"/>
                                  </p:stCondLst>
                                  <p:childTnLst>
                                    <p:set>
                                      <p:cBhvr>
                                        <p:cTn id="24" dur="1" fill="hold">
                                          <p:stCondLst>
                                            <p:cond delay="0"/>
                                          </p:stCondLst>
                                        </p:cTn>
                                        <p:tgtEl>
                                          <p:spTgt spid="5">
                                            <p:txEl>
                                              <p:pRg st="2" end="2"/>
                                            </p:txEl>
                                          </p:spTgt>
                                        </p:tgtEl>
                                        <p:attrNameLst>
                                          <p:attrName>style.visibility</p:attrName>
                                        </p:attrNameLst>
                                      </p:cBhvr>
                                      <p:to>
                                        <p:strVal val="visible"/>
                                      </p:to>
                                    </p:set>
                                    <p:animEffect transition="in" filter="wipe(left)">
                                      <p:cBhvr>
                                        <p:cTn id="25" dur="500"/>
                                        <p:tgtEl>
                                          <p:spTgt spid="5">
                                            <p:txEl>
                                              <p:pRg st="2" end="2"/>
                                            </p:txEl>
                                          </p:spTgt>
                                        </p:tgtEl>
                                      </p:cBhvr>
                                    </p:animEffect>
                                  </p:childTnLst>
                                </p:cTn>
                              </p:par>
                              <p:par>
                                <p:cTn id="26" presetID="22" presetClass="entr" presetSubtype="8" fill="hold" nodeType="withEffect">
                                  <p:stCondLst>
                                    <p:cond delay="0"/>
                                  </p:stCondLst>
                                  <p:childTnLst>
                                    <p:set>
                                      <p:cBhvr>
                                        <p:cTn id="27" dur="1" fill="hold">
                                          <p:stCondLst>
                                            <p:cond delay="0"/>
                                          </p:stCondLst>
                                        </p:cTn>
                                        <p:tgtEl>
                                          <p:spTgt spid="5">
                                            <p:txEl>
                                              <p:pRg st="3" end="3"/>
                                            </p:txEl>
                                          </p:spTgt>
                                        </p:tgtEl>
                                        <p:attrNameLst>
                                          <p:attrName>style.visibility</p:attrName>
                                        </p:attrNameLst>
                                      </p:cBhvr>
                                      <p:to>
                                        <p:strVal val="visible"/>
                                      </p:to>
                                    </p:set>
                                    <p:animEffect transition="in" filter="wipe(left)">
                                      <p:cBhvr>
                                        <p:cTn id="28" dur="500"/>
                                        <p:tgtEl>
                                          <p:spTgt spid="5">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1000"/>
                                        <p:tgtEl>
                                          <p:spTgt spid="8"/>
                                        </p:tgtEl>
                                      </p:cBhvr>
                                    </p:animEffect>
                                    <p:anim calcmode="lin" valueType="num">
                                      <p:cBhvr>
                                        <p:cTn id="34" dur="1000" fill="hold"/>
                                        <p:tgtEl>
                                          <p:spTgt spid="8"/>
                                        </p:tgtEl>
                                        <p:attrNameLst>
                                          <p:attrName>ppt_x</p:attrName>
                                        </p:attrNameLst>
                                      </p:cBhvr>
                                      <p:tavLst>
                                        <p:tav tm="0">
                                          <p:val>
                                            <p:strVal val="#ppt_x"/>
                                          </p:val>
                                        </p:tav>
                                        <p:tav tm="100000">
                                          <p:val>
                                            <p:strVal val="#ppt_x"/>
                                          </p:val>
                                        </p:tav>
                                      </p:tavLst>
                                    </p:anim>
                                    <p:anim calcmode="lin" valueType="num">
                                      <p:cBhvr>
                                        <p:cTn id="3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64" name="Titre 4"/>
          <p:cNvSpPr txBox="1">
            <a:spLocks noGrp="1"/>
          </p:cNvSpPr>
          <p:nvPr>
            <p:ph type="title"/>
          </p:nvPr>
        </p:nvSpPr>
        <p:spPr>
          <a:xfrm>
            <a:off x="1069851" y="10"/>
            <a:ext cx="9905998" cy="6917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fr-FR" dirty="0" smtClean="0">
                <a:latin typeface="Times New Roman" panose="02020603050405020304" pitchFamily="18" charset="0"/>
                <a:cs typeface="Times New Roman" panose="02020603050405020304" pitchFamily="18" charset="0"/>
              </a:rPr>
              <a:t>II. LTE</a:t>
            </a:r>
            <a:endParaRPr lang="fr-FR" dirty="0"/>
          </a:p>
        </p:txBody>
      </p:sp>
      <p:sp>
        <p:nvSpPr>
          <p:cNvPr id="6" name="Espace réservé du contenu 5"/>
          <p:cNvSpPr>
            <a:spLocks noGrp="1"/>
          </p:cNvSpPr>
          <p:nvPr>
            <p:ph idx="1"/>
          </p:nvPr>
        </p:nvSpPr>
        <p:spPr>
          <a:xfrm>
            <a:off x="1069851" y="1592692"/>
            <a:ext cx="10213051" cy="4084539"/>
          </a:xfrm>
        </p:spPr>
        <p:txBody>
          <a:bodyPr>
            <a:normAutofit fontScale="92500" lnSpcReduction="20000"/>
          </a:bodyPr>
          <a:lstStyle/>
          <a:p>
            <a:r>
              <a:rPr lang="fr-FR" b="1" dirty="0">
                <a:latin typeface="Times New Roman" panose="02020603050405020304" pitchFamily="18" charset="0"/>
                <a:cs typeface="Times New Roman" panose="02020603050405020304" pitchFamily="18" charset="0"/>
              </a:rPr>
              <a:t>Performance du </a:t>
            </a:r>
            <a:r>
              <a:rPr lang="fr-FR" b="1" dirty="0" err="1">
                <a:latin typeface="Times New Roman" panose="02020603050405020304" pitchFamily="18" charset="0"/>
                <a:cs typeface="Times New Roman" panose="02020603050405020304" pitchFamily="18" charset="0"/>
              </a:rPr>
              <a:t>handover</a:t>
            </a:r>
            <a:endParaRPr lang="fr-FR" b="1" dirty="0">
              <a:latin typeface="Times New Roman" panose="02020603050405020304" pitchFamily="18" charset="0"/>
              <a:cs typeface="Times New Roman" panose="02020603050405020304" pitchFamily="18" charset="0"/>
            </a:endParaRPr>
          </a:p>
          <a:p>
            <a:pPr marL="0" indent="0">
              <a:buNone/>
            </a:pPr>
            <a:r>
              <a:rPr lang="fr-FR" dirty="0">
                <a:latin typeface="Times New Roman" panose="02020603050405020304" pitchFamily="18" charset="0"/>
                <a:cs typeface="Times New Roman" panose="02020603050405020304" pitchFamily="18" charset="0"/>
              </a:rPr>
              <a:t>La performance du </a:t>
            </a:r>
            <a:r>
              <a:rPr lang="fr-FR" dirty="0" err="1">
                <a:latin typeface="Times New Roman" panose="02020603050405020304" pitchFamily="18" charset="0"/>
                <a:cs typeface="Times New Roman" panose="02020603050405020304" pitchFamily="18" charset="0"/>
              </a:rPr>
              <a:t>handover</a:t>
            </a:r>
            <a:r>
              <a:rPr lang="fr-FR" dirty="0">
                <a:latin typeface="Times New Roman" panose="02020603050405020304" pitchFamily="18" charset="0"/>
                <a:cs typeface="Times New Roman" panose="02020603050405020304" pitchFamily="18" charset="0"/>
              </a:rPr>
              <a:t> est mesurée par le temps d'interruption du plan usager lors d'un changement de cellule, ou, en d'autres termes, le temps d'interruption de la communication que peut subir un utilisateur. Ce temps est calculé analytiquement en fonction du délai des procédures de synchronisation et d'accès aléatoire sur la nouvelle cellule. Les temps d'interruption pour les modes FDD et TDD sont donnés dans le tableau suivant</a:t>
            </a:r>
            <a:r>
              <a:rPr lang="fr-FR" dirty="0" smtClean="0">
                <a:latin typeface="Times New Roman" panose="02020603050405020304" pitchFamily="18" charset="0"/>
                <a:cs typeface="Times New Roman" panose="02020603050405020304" pitchFamily="18" charset="0"/>
              </a:rPr>
              <a:t>.</a:t>
            </a:r>
          </a:p>
          <a:p>
            <a:pPr marL="0" indent="0">
              <a:buNone/>
            </a:pPr>
            <a:endParaRPr lang="fr-FR" sz="2100" dirty="0">
              <a:latin typeface="Times New Roman" panose="02020603050405020304" pitchFamily="18" charset="0"/>
              <a:cs typeface="Times New Roman" panose="02020603050405020304" pitchFamily="18" charset="0"/>
            </a:endParaRPr>
          </a:p>
          <a:p>
            <a:pPr marL="0" indent="0">
              <a:buNone/>
            </a:pPr>
            <a:r>
              <a:rPr lang="fr-FR" dirty="0"/>
              <a:t/>
            </a:r>
            <a:br>
              <a:rPr lang="fr-FR" dirty="0"/>
            </a:br>
            <a:endParaRPr lang="fr-FR" dirty="0">
              <a:latin typeface="Times New Roman" panose="02020603050405020304" pitchFamily="18" charset="0"/>
              <a:cs typeface="Times New Roman" panose="02020603050405020304" pitchFamily="18" charset="0"/>
            </a:endParaRPr>
          </a:p>
        </p:txBody>
      </p:sp>
      <p:sp>
        <p:nvSpPr>
          <p:cNvPr id="66" name="Espace réservé du contenu 5"/>
          <p:cNvSpPr txBox="1">
            <a:spLocks/>
          </p:cNvSpPr>
          <p:nvPr/>
        </p:nvSpPr>
        <p:spPr>
          <a:xfrm>
            <a:off x="1069851" y="923757"/>
            <a:ext cx="3806984" cy="51786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r>
              <a:rPr lang="fr-FR" dirty="0" smtClean="0">
                <a:latin typeface="Times New Roman" panose="02020603050405020304" pitchFamily="18" charset="0"/>
                <a:cs typeface="Times New Roman" panose="02020603050405020304" pitchFamily="18" charset="0"/>
              </a:rPr>
              <a:t>4. Les performances de la 4G </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2148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wipe(left)">
                                      <p:cBhvr>
                                        <p:cTn id="7" dur="500"/>
                                        <p:tgtEl>
                                          <p:spTgt spid="6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6">
                                            <p:txEl>
                                              <p:pRg st="0" end="0"/>
                                            </p:txEl>
                                          </p:spTgt>
                                        </p:tgtEl>
                                        <p:attrNameLst>
                                          <p:attrName>style.visibility</p:attrName>
                                        </p:attrNameLst>
                                      </p:cBhvr>
                                      <p:to>
                                        <p:strVal val="visible"/>
                                      </p:to>
                                    </p:set>
                                    <p:animEffect transition="in" filter="wipe(left)">
                                      <p:cBhvr>
                                        <p:cTn id="12" dur="500"/>
                                        <p:tgtEl>
                                          <p:spTgt spid="6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left)">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6">
                                            <p:txEl>
                                              <p:pRg st="1" end="1"/>
                                            </p:txEl>
                                          </p:spTgt>
                                        </p:tgtEl>
                                        <p:attrNameLst>
                                          <p:attrName>style.visibility</p:attrName>
                                        </p:attrNameLst>
                                      </p:cBhvr>
                                      <p:to>
                                        <p:strVal val="visible"/>
                                      </p:to>
                                    </p:set>
                                    <p:animEffect transition="in" filter="wipe(left)">
                                      <p:cBhvr>
                                        <p:cTn id="2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7558541" cy="6857990"/>
          </a:xfrm>
          <a:prstGeom prst="rect">
            <a:avLst/>
          </a:prstGeom>
        </p:spPr>
      </p:pic>
      <p:sp>
        <p:nvSpPr>
          <p:cNvPr id="63" name="Titre 4"/>
          <p:cNvSpPr txBox="1">
            <a:spLocks/>
          </p:cNvSpPr>
          <p:nvPr/>
        </p:nvSpPr>
        <p:spPr>
          <a:xfrm>
            <a:off x="1069851" y="10"/>
            <a:ext cx="9905998" cy="6917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fr-FR" dirty="0" smtClean="0">
                <a:latin typeface="Times New Roman" panose="02020603050405020304" pitchFamily="18" charset="0"/>
                <a:cs typeface="Times New Roman" panose="02020603050405020304" pitchFamily="18" charset="0"/>
              </a:rPr>
              <a:t>II. LTE</a:t>
            </a:r>
            <a:endParaRPr lang="fr-FR" dirty="0"/>
          </a:p>
        </p:txBody>
      </p:sp>
      <p:sp>
        <p:nvSpPr>
          <p:cNvPr id="66" name="Espace réservé du contenu 5"/>
          <p:cNvSpPr txBox="1">
            <a:spLocks/>
          </p:cNvSpPr>
          <p:nvPr/>
        </p:nvSpPr>
        <p:spPr>
          <a:xfrm>
            <a:off x="1069851" y="923757"/>
            <a:ext cx="3806984" cy="51786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r>
              <a:rPr lang="fr-FR" dirty="0" smtClean="0">
                <a:latin typeface="Times New Roman" panose="02020603050405020304" pitchFamily="18" charset="0"/>
                <a:cs typeface="Times New Roman" panose="02020603050405020304" pitchFamily="18" charset="0"/>
              </a:rPr>
              <a:t>4. Les performances de la 4G </a:t>
            </a:r>
            <a:endParaRPr lang="fr-FR" dirty="0">
              <a:latin typeface="Times New Roman" panose="02020603050405020304" pitchFamily="18" charset="0"/>
              <a:cs typeface="Times New Roman" panose="02020603050405020304" pitchFamily="18" charset="0"/>
            </a:endParaRPr>
          </a:p>
        </p:txBody>
      </p:sp>
      <p:sp>
        <p:nvSpPr>
          <p:cNvPr id="7" name="ZoneTexte 6"/>
          <p:cNvSpPr txBox="1"/>
          <p:nvPr/>
        </p:nvSpPr>
        <p:spPr>
          <a:xfrm>
            <a:off x="1144543" y="1558456"/>
            <a:ext cx="3657600" cy="923330"/>
          </a:xfrm>
          <a:prstGeom prst="rect">
            <a:avLst/>
          </a:prstGeom>
          <a:noFill/>
        </p:spPr>
        <p:txBody>
          <a:bodyPr wrap="square" rtlCol="0">
            <a:spAutoFit/>
          </a:bodyPr>
          <a:lstStyle/>
          <a:p>
            <a:r>
              <a:rPr lang="fr-FR" dirty="0">
                <a:latin typeface="Times New Roman" panose="02020603050405020304" pitchFamily="18" charset="0"/>
                <a:cs typeface="Times New Roman" panose="02020603050405020304" pitchFamily="18" charset="0"/>
              </a:rPr>
              <a:t>Tableau : Performance du </a:t>
            </a:r>
            <a:r>
              <a:rPr lang="fr-FR" dirty="0" err="1">
                <a:latin typeface="Times New Roman" panose="02020603050405020304" pitchFamily="18" charset="0"/>
                <a:cs typeface="Times New Roman" panose="02020603050405020304" pitchFamily="18" charset="0"/>
              </a:rPr>
              <a:t>handover</a:t>
            </a:r>
            <a:endParaRPr lang="fr-FR" dirty="0">
              <a:latin typeface="Times New Roman" panose="02020603050405020304" pitchFamily="18" charset="0"/>
              <a:cs typeface="Times New Roman" panose="02020603050405020304" pitchFamily="18" charset="0"/>
            </a:endParaRPr>
          </a:p>
          <a:p>
            <a:r>
              <a:rPr lang="fr-FR" dirty="0"/>
              <a:t/>
            </a:r>
            <a:br>
              <a:rPr lang="fr-FR" dirty="0"/>
            </a:br>
            <a:endParaRPr lang="fr-FR" dirty="0"/>
          </a:p>
        </p:txBody>
      </p:sp>
      <p:pic>
        <p:nvPicPr>
          <p:cNvPr id="8" name="Imag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4543" y="2481786"/>
            <a:ext cx="4556760" cy="838200"/>
          </a:xfrm>
          <a:prstGeom prst="rect">
            <a:avLst/>
          </a:prstGeom>
        </p:spPr>
      </p:pic>
      <p:sp>
        <p:nvSpPr>
          <p:cNvPr id="9" name="ZoneTexte 8"/>
          <p:cNvSpPr txBox="1"/>
          <p:nvPr/>
        </p:nvSpPr>
        <p:spPr>
          <a:xfrm>
            <a:off x="7552944" y="919329"/>
            <a:ext cx="4418045" cy="4801314"/>
          </a:xfrm>
          <a:prstGeom prst="rect">
            <a:avLst/>
          </a:prstGeom>
          <a:noFill/>
        </p:spPr>
        <p:txBody>
          <a:bodyPr wrap="square" rtlCol="0">
            <a:spAutoFit/>
          </a:bodyPr>
          <a:lstStyle/>
          <a:p>
            <a:r>
              <a:rPr lang="fr-FR" dirty="0"/>
              <a:t>Ces temps d'interruption correspondent aux durées les plus courtes possibles, lorsque la procédure d'accès aléatoire est réalisée avec succès. En TDD, le temps d'interruption dépend de la configuration.</a:t>
            </a:r>
          </a:p>
          <a:p>
            <a:r>
              <a:rPr lang="fr-FR" dirty="0"/>
              <a:t>voie montante/voie descendante ; celui donné dans le tableau correspond à la configuration 1, qui permet l'interruption la plus courte.</a:t>
            </a:r>
          </a:p>
          <a:p>
            <a:r>
              <a:rPr lang="fr-FR" dirty="0"/>
              <a:t>On constate que ces temps d'interruption sont très courts et ne peuvent être décelés par l'utilisateur. Notons que ces temps d'interruption sont valables pour une cellule de destination située sur la même fréquence que la cellule source ou sur une fréquence différente, que cette dernière soit sur la même bande de fréquences ou sur une autre bande.</a:t>
            </a:r>
          </a:p>
          <a:p>
            <a:endParaRPr lang="fr-FR" dirty="0"/>
          </a:p>
        </p:txBody>
      </p:sp>
    </p:spTree>
    <p:extLst>
      <p:ext uri="{BB962C8B-B14F-4D97-AF65-F5344CB8AC3E}">
        <p14:creationId xmlns:p14="http://schemas.microsoft.com/office/powerpoint/2010/main" val="1964444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wipe(left)">
                                      <p:cBhvr>
                                        <p:cTn id="7" dur="500"/>
                                        <p:tgtEl>
                                          <p:spTgt spid="6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6">
                                            <p:txEl>
                                              <p:pRg st="0" end="0"/>
                                            </p:txEl>
                                          </p:spTgt>
                                        </p:tgtEl>
                                        <p:attrNameLst>
                                          <p:attrName>style.visibility</p:attrName>
                                        </p:attrNameLst>
                                      </p:cBhvr>
                                      <p:to>
                                        <p:strVal val="visible"/>
                                      </p:to>
                                    </p:set>
                                    <p:animEffect transition="in" filter="wipe(left)">
                                      <p:cBhvr>
                                        <p:cTn id="12" dur="500"/>
                                        <p:tgtEl>
                                          <p:spTgt spid="6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wipe(left)">
                                      <p:cBhvr>
                                        <p:cTn id="17" dur="500"/>
                                        <p:tgtEl>
                                          <p:spTgt spid="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9">
                                            <p:txEl>
                                              <p:pRg st="0" end="0"/>
                                            </p:txEl>
                                          </p:spTgt>
                                        </p:tgtEl>
                                        <p:attrNameLst>
                                          <p:attrName>style.visibility</p:attrName>
                                        </p:attrNameLst>
                                      </p:cBhvr>
                                      <p:to>
                                        <p:strVal val="visible"/>
                                      </p:to>
                                    </p:set>
                                    <p:animEffect transition="in" filter="wipe(down)">
                                      <p:cBhvr>
                                        <p:cTn id="29" dur="500"/>
                                        <p:tgtEl>
                                          <p:spTgt spid="9">
                                            <p:txEl>
                                              <p:pRg st="0" end="0"/>
                                            </p:txEl>
                                          </p:spTgt>
                                        </p:tgtEl>
                                      </p:cBhvr>
                                    </p:animEffect>
                                  </p:childTnLst>
                                </p:cTn>
                              </p:par>
                              <p:par>
                                <p:cTn id="30" presetID="22" presetClass="entr" presetSubtype="4" fill="hold" nodeType="withEffect">
                                  <p:stCondLst>
                                    <p:cond delay="0"/>
                                  </p:stCondLst>
                                  <p:childTnLst>
                                    <p:set>
                                      <p:cBhvr>
                                        <p:cTn id="31" dur="1" fill="hold">
                                          <p:stCondLst>
                                            <p:cond delay="0"/>
                                          </p:stCondLst>
                                        </p:cTn>
                                        <p:tgtEl>
                                          <p:spTgt spid="9">
                                            <p:txEl>
                                              <p:pRg st="1" end="1"/>
                                            </p:txEl>
                                          </p:spTgt>
                                        </p:tgtEl>
                                        <p:attrNameLst>
                                          <p:attrName>style.visibility</p:attrName>
                                        </p:attrNameLst>
                                      </p:cBhvr>
                                      <p:to>
                                        <p:strVal val="visible"/>
                                      </p:to>
                                    </p:set>
                                    <p:animEffect transition="in" filter="wipe(down)">
                                      <p:cBhvr>
                                        <p:cTn id="32" dur="500"/>
                                        <p:tgtEl>
                                          <p:spTgt spid="9">
                                            <p:txEl>
                                              <p:pRg st="1" end="1"/>
                                            </p:txEl>
                                          </p:spTgt>
                                        </p:tgtEl>
                                      </p:cBhvr>
                                    </p:animEffect>
                                  </p:childTnLst>
                                </p:cTn>
                              </p:par>
                              <p:par>
                                <p:cTn id="33" presetID="22" presetClass="entr" presetSubtype="4" fill="hold" nodeType="withEffect">
                                  <p:stCondLst>
                                    <p:cond delay="0"/>
                                  </p:stCondLst>
                                  <p:childTnLst>
                                    <p:set>
                                      <p:cBhvr>
                                        <p:cTn id="34" dur="1" fill="hold">
                                          <p:stCondLst>
                                            <p:cond delay="0"/>
                                          </p:stCondLst>
                                        </p:cTn>
                                        <p:tgtEl>
                                          <p:spTgt spid="9">
                                            <p:txEl>
                                              <p:pRg st="2" end="2"/>
                                            </p:txEl>
                                          </p:spTgt>
                                        </p:tgtEl>
                                        <p:attrNameLst>
                                          <p:attrName>style.visibility</p:attrName>
                                        </p:attrNameLst>
                                      </p:cBhvr>
                                      <p:to>
                                        <p:strVal val="visible"/>
                                      </p:to>
                                    </p:set>
                                    <p:animEffect transition="in" filter="wipe(down)">
                                      <p:cBhvr>
                                        <p:cTn id="35"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0" y="10"/>
            <a:ext cx="12192000" cy="6857990"/>
          </a:xfrm>
          <a:prstGeom prst="rect">
            <a:avLst/>
          </a:prstGeom>
        </p:spPr>
      </p:pic>
      <p:sp>
        <p:nvSpPr>
          <p:cNvPr id="5" name="Titre 4"/>
          <p:cNvSpPr>
            <a:spLocks noGrp="1"/>
          </p:cNvSpPr>
          <p:nvPr>
            <p:ph type="title"/>
          </p:nvPr>
        </p:nvSpPr>
        <p:spPr>
          <a:xfrm>
            <a:off x="489406" y="10"/>
            <a:ext cx="9905998" cy="930302"/>
          </a:xfrm>
        </p:spPr>
        <p:txBody>
          <a:bodyPr>
            <a:normAutofit fontScale="90000"/>
          </a:bodyPr>
          <a:lstStyle/>
          <a:p>
            <a:pPr algn="ctr"/>
            <a:r>
              <a:rPr lang="fr-FR" dirty="0" smtClean="0">
                <a:latin typeface="Times New Roman" panose="02020603050405020304" pitchFamily="18" charset="0"/>
                <a:cs typeface="Times New Roman" panose="02020603050405020304" pitchFamily="18" charset="0"/>
              </a:rPr>
              <a:t>III. ETUDE </a:t>
            </a:r>
            <a:r>
              <a:rPr lang="fr-FR" dirty="0">
                <a:latin typeface="Times New Roman" panose="02020603050405020304" pitchFamily="18" charset="0"/>
                <a:cs typeface="Times New Roman" panose="02020603050405020304" pitchFamily="18" charset="0"/>
              </a:rPr>
              <a:t>COMPARATIVE 3G-4G</a:t>
            </a:r>
            <a:br>
              <a:rPr lang="fr-FR" dirty="0">
                <a:latin typeface="Times New Roman" panose="02020603050405020304" pitchFamily="18" charset="0"/>
                <a:cs typeface="Times New Roman" panose="02020603050405020304" pitchFamily="18" charset="0"/>
              </a:rPr>
            </a:br>
            <a:endParaRPr lang="fr-FR" dirty="0"/>
          </a:p>
        </p:txBody>
      </p:sp>
      <p:pic>
        <p:nvPicPr>
          <p:cNvPr id="8" name="Espace réservé du contenu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545912" y="1102145"/>
            <a:ext cx="9100175" cy="4241131"/>
          </a:xfrm>
        </p:spPr>
      </p:pic>
    </p:spTree>
    <p:extLst>
      <p:ext uri="{BB962C8B-B14F-4D97-AF65-F5344CB8AC3E}">
        <p14:creationId xmlns:p14="http://schemas.microsoft.com/office/powerpoint/2010/main" val="3687022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5" name="Titre 4"/>
          <p:cNvSpPr>
            <a:spLocks noGrp="1"/>
          </p:cNvSpPr>
          <p:nvPr>
            <p:ph type="title"/>
          </p:nvPr>
        </p:nvSpPr>
        <p:spPr>
          <a:xfrm>
            <a:off x="1141413" y="60579"/>
            <a:ext cx="9905998" cy="1478570"/>
          </a:xfrm>
        </p:spPr>
        <p:txBody>
          <a:bodyPr/>
          <a:lstStyle/>
          <a:p>
            <a:pPr algn="ctr"/>
            <a:r>
              <a:rPr lang="fr-FR" dirty="0" smtClean="0">
                <a:latin typeface="Times New Roman" panose="02020603050405020304" pitchFamily="18" charset="0"/>
                <a:cs typeface="Times New Roman" panose="02020603050405020304" pitchFamily="18" charset="0"/>
              </a:rPr>
              <a:t>IV. PERSPECTIVE</a:t>
            </a:r>
            <a:endParaRPr lang="fr-FR" dirty="0">
              <a:latin typeface="Times New Roman" panose="02020603050405020304" pitchFamily="18" charset="0"/>
              <a:cs typeface="Times New Roman" panose="02020603050405020304" pitchFamily="18" charset="0"/>
            </a:endParaRPr>
          </a:p>
        </p:txBody>
      </p:sp>
      <p:sp>
        <p:nvSpPr>
          <p:cNvPr id="6" name="Espace réservé du contenu 5"/>
          <p:cNvSpPr>
            <a:spLocks noGrp="1"/>
          </p:cNvSpPr>
          <p:nvPr>
            <p:ph idx="1"/>
          </p:nvPr>
        </p:nvSpPr>
        <p:spPr>
          <a:xfrm>
            <a:off x="935465" y="1079156"/>
            <a:ext cx="10976447" cy="5123936"/>
          </a:xfrm>
        </p:spPr>
        <p:txBody>
          <a:bodyPr/>
          <a:lstStyle/>
          <a:p>
            <a:pPr marL="0" indent="0">
              <a:buNone/>
            </a:pPr>
            <a:r>
              <a:rPr lang="fr-FR" dirty="0" smtClean="0">
                <a:latin typeface="Times New Roman" panose="02020603050405020304" pitchFamily="18" charset="0"/>
                <a:cs typeface="Times New Roman" panose="02020603050405020304" pitchFamily="18" charset="0"/>
              </a:rPr>
              <a:t>Dans la perspective, nous verrons pourquoi nous envisagerons un passage à la 5G, en premier nous verrons les limites de la 4G et les différences notables qui existent entre la 4G et la 5G.</a:t>
            </a:r>
          </a:p>
          <a:p>
            <a:pPr>
              <a:buFont typeface="Wingdings" panose="05000000000000000000" pitchFamily="2" charset="2"/>
              <a:buChar char="Ø"/>
            </a:pPr>
            <a:r>
              <a:rPr lang="fr-FR" dirty="0" smtClean="0">
                <a:latin typeface="Times New Roman" panose="02020603050405020304" pitchFamily="18" charset="0"/>
                <a:cs typeface="Times New Roman" panose="02020603050405020304" pitchFamily="18" charset="0"/>
              </a:rPr>
              <a:t> </a:t>
            </a:r>
            <a:r>
              <a:rPr lang="fr-FR" b="1" dirty="0" smtClean="0">
                <a:latin typeface="Times New Roman" panose="02020603050405020304" pitchFamily="18" charset="0"/>
                <a:cs typeface="Times New Roman" panose="02020603050405020304" pitchFamily="18" charset="0"/>
              </a:rPr>
              <a:t>Les limites de la 4G</a:t>
            </a:r>
          </a:p>
          <a:p>
            <a:pPr lvl="1" fontAlgn="base"/>
            <a:r>
              <a:rPr lang="fr-FR" dirty="0">
                <a:latin typeface="Times New Roman" panose="02020603050405020304" pitchFamily="18" charset="0"/>
                <a:cs typeface="Times New Roman" panose="02020603050405020304" pitchFamily="18" charset="0"/>
              </a:rPr>
              <a:t>La coordination de l’emplacement et la coordination des ressources pour ajouter de nouveaux dispositifs ne sont pas adéquates.</a:t>
            </a:r>
          </a:p>
          <a:p>
            <a:pPr lvl="1" fontAlgn="base"/>
            <a:r>
              <a:rPr lang="fr-FR" dirty="0">
                <a:latin typeface="Times New Roman" panose="02020603050405020304" pitchFamily="18" charset="0"/>
                <a:cs typeface="Times New Roman" panose="02020603050405020304" pitchFamily="18" charset="0"/>
              </a:rPr>
              <a:t>Les appels et services vocaux limités peuvent être traités à la fois.</a:t>
            </a:r>
          </a:p>
          <a:p>
            <a:pPr lvl="1" fontAlgn="base"/>
            <a:r>
              <a:rPr lang="fr-FR" dirty="0">
                <a:latin typeface="Times New Roman" panose="02020603050405020304" pitchFamily="18" charset="0"/>
                <a:cs typeface="Times New Roman" panose="02020603050405020304" pitchFamily="18" charset="0"/>
              </a:rPr>
              <a:t>Il nécessite une large bande passante.</a:t>
            </a:r>
          </a:p>
          <a:p>
            <a:pPr lvl="1" fontAlgn="base"/>
            <a:r>
              <a:rPr lang="fr-FR" dirty="0">
                <a:latin typeface="Times New Roman" panose="02020603050405020304" pitchFamily="18" charset="0"/>
                <a:cs typeface="Times New Roman" panose="02020603050405020304" pitchFamily="18" charset="0"/>
              </a:rPr>
              <a:t>Il ne fournit pas de bons services dans les zones rurales en raison de la nécessité du réseau sans fil et le réseau 4G n’est pas bien développé dans ces zones.</a:t>
            </a:r>
          </a:p>
          <a:p>
            <a:pPr marL="0" indent="0">
              <a:buNone/>
            </a:pP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540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wipe(left)">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wipe(left)">
                                      <p:cBhvr>
                                        <p:cTn id="17" dur="500"/>
                                        <p:tgtEl>
                                          <p:spTgt spid="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wipe(left)">
                                      <p:cBhvr>
                                        <p:cTn id="22" dur="500"/>
                                        <p:tgtEl>
                                          <p:spTgt spid="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6">
                                            <p:txEl>
                                              <p:pRg st="3" end="3"/>
                                            </p:txEl>
                                          </p:spTgt>
                                        </p:tgtEl>
                                        <p:attrNameLst>
                                          <p:attrName>style.visibility</p:attrName>
                                        </p:attrNameLst>
                                      </p:cBhvr>
                                      <p:to>
                                        <p:strVal val="visible"/>
                                      </p:to>
                                    </p:set>
                                    <p:animEffect transition="in" filter="wipe(left)">
                                      <p:cBhvr>
                                        <p:cTn id="27" dur="500"/>
                                        <p:tgtEl>
                                          <p:spTgt spid="6">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6">
                                            <p:txEl>
                                              <p:pRg st="4" end="4"/>
                                            </p:txEl>
                                          </p:spTgt>
                                        </p:tgtEl>
                                        <p:attrNameLst>
                                          <p:attrName>style.visibility</p:attrName>
                                        </p:attrNameLst>
                                      </p:cBhvr>
                                      <p:to>
                                        <p:strVal val="visible"/>
                                      </p:to>
                                    </p:set>
                                    <p:animEffect transition="in" filter="wipe(left)">
                                      <p:cBhvr>
                                        <p:cTn id="32" dur="500"/>
                                        <p:tgtEl>
                                          <p:spTgt spid="6">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6">
                                            <p:txEl>
                                              <p:pRg st="5" end="5"/>
                                            </p:txEl>
                                          </p:spTgt>
                                        </p:tgtEl>
                                        <p:attrNameLst>
                                          <p:attrName>style.visibility</p:attrName>
                                        </p:attrNameLst>
                                      </p:cBhvr>
                                      <p:to>
                                        <p:strVal val="visible"/>
                                      </p:to>
                                    </p:set>
                                    <p:animEffect transition="in" filter="wipe(down)">
                                      <p:cBhvr>
                                        <p:cTn id="37"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6" name="Espace réservé du contenu 5"/>
          <p:cNvSpPr>
            <a:spLocks noGrp="1"/>
          </p:cNvSpPr>
          <p:nvPr>
            <p:ph idx="1"/>
          </p:nvPr>
        </p:nvSpPr>
        <p:spPr>
          <a:xfrm>
            <a:off x="984892" y="65902"/>
            <a:ext cx="11207107" cy="6792098"/>
          </a:xfrm>
        </p:spPr>
        <p:txBody>
          <a:bodyPr>
            <a:normAutofit/>
          </a:bodyPr>
          <a:lstStyle/>
          <a:p>
            <a:pPr marL="0" indent="0" algn="ctr">
              <a:buNone/>
            </a:pPr>
            <a:r>
              <a:rPr lang="fr-FR" b="1" dirty="0">
                <a:latin typeface="Times New Roman" panose="02020603050405020304" pitchFamily="18" charset="0"/>
                <a:cs typeface="Times New Roman" panose="02020603050405020304" pitchFamily="18" charset="0"/>
              </a:rPr>
              <a:t>LISTE DES SIGLES ET ABREVIATIONS</a:t>
            </a:r>
          </a:p>
          <a:p>
            <a:r>
              <a:rPr lang="fr-FR" b="1" dirty="0">
                <a:latin typeface="Times New Roman" panose="02020603050405020304" pitchFamily="18" charset="0"/>
                <a:cs typeface="Times New Roman" panose="02020603050405020304" pitchFamily="18" charset="0"/>
              </a:rPr>
              <a:t>3GPP: </a:t>
            </a:r>
            <a:r>
              <a:rPr lang="fr-FR" dirty="0">
                <a:latin typeface="Times New Roman" panose="02020603050405020304" pitchFamily="18" charset="0"/>
                <a:cs typeface="Times New Roman" panose="02020603050405020304" pitchFamily="18" charset="0"/>
              </a:rPr>
              <a:t>3rd </a:t>
            </a:r>
            <a:r>
              <a:rPr lang="fr-FR" dirty="0" err="1">
                <a:latin typeface="Times New Roman" panose="02020603050405020304" pitchFamily="18" charset="0"/>
                <a:cs typeface="Times New Roman" panose="02020603050405020304" pitchFamily="18" charset="0"/>
              </a:rPr>
              <a:t>Generation</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Partnership</a:t>
            </a:r>
            <a:r>
              <a:rPr lang="fr-FR" dirty="0">
                <a:latin typeface="Times New Roman" panose="02020603050405020304" pitchFamily="18" charset="0"/>
                <a:cs typeface="Times New Roman" panose="02020603050405020304" pitchFamily="18" charset="0"/>
              </a:rPr>
              <a:t> Project</a:t>
            </a:r>
          </a:p>
          <a:p>
            <a:r>
              <a:rPr lang="fr-FR" b="1" dirty="0">
                <a:latin typeface="Times New Roman" panose="02020603050405020304" pitchFamily="18" charset="0"/>
                <a:cs typeface="Times New Roman" panose="02020603050405020304" pitchFamily="18" charset="0"/>
              </a:rPr>
              <a:t>ADSL: </a:t>
            </a:r>
            <a:r>
              <a:rPr lang="fr-FR" dirty="0" err="1">
                <a:latin typeface="Times New Roman" panose="02020603050405020304" pitchFamily="18" charset="0"/>
                <a:cs typeface="Times New Roman" panose="02020603050405020304" pitchFamily="18" charset="0"/>
              </a:rPr>
              <a:t>Asymetric</a:t>
            </a:r>
            <a:r>
              <a:rPr lang="fr-FR" dirty="0">
                <a:latin typeface="Times New Roman" panose="02020603050405020304" pitchFamily="18" charset="0"/>
                <a:cs typeface="Times New Roman" panose="02020603050405020304" pitchFamily="18" charset="0"/>
              </a:rPr>
              <a:t> Digital </a:t>
            </a:r>
            <a:r>
              <a:rPr lang="fr-FR" dirty="0" err="1">
                <a:latin typeface="Times New Roman" panose="02020603050405020304" pitchFamily="18" charset="0"/>
                <a:cs typeface="Times New Roman" panose="02020603050405020304" pitchFamily="18" charset="0"/>
              </a:rPr>
              <a:t>Subscriber</a:t>
            </a:r>
            <a:r>
              <a:rPr lang="fr-FR" dirty="0">
                <a:latin typeface="Times New Roman" panose="02020603050405020304" pitchFamily="18" charset="0"/>
                <a:cs typeface="Times New Roman" panose="02020603050405020304" pitchFamily="18" charset="0"/>
              </a:rPr>
              <a:t> </a:t>
            </a:r>
            <a:r>
              <a:rPr lang="fr-FR" dirty="0" smtClean="0">
                <a:latin typeface="Times New Roman" panose="02020603050405020304" pitchFamily="18" charset="0"/>
                <a:cs typeface="Times New Roman" panose="02020603050405020304" pitchFamily="18" charset="0"/>
              </a:rPr>
              <a:t>Line</a:t>
            </a:r>
            <a:endParaRPr lang="fr-FR" dirty="0">
              <a:latin typeface="Times New Roman" panose="02020603050405020304" pitchFamily="18" charset="0"/>
              <a:cs typeface="Times New Roman" panose="02020603050405020304" pitchFamily="18" charset="0"/>
            </a:endParaRPr>
          </a:p>
          <a:p>
            <a:r>
              <a:rPr lang="fr-FR" b="1" dirty="0" smtClean="0">
                <a:latin typeface="Times New Roman" panose="02020603050405020304" pitchFamily="18" charset="0"/>
                <a:cs typeface="Times New Roman" panose="02020603050405020304" pitchFamily="18" charset="0"/>
              </a:rPr>
              <a:t>DL</a:t>
            </a:r>
            <a:r>
              <a:rPr lang="fr-FR" b="1"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Downlink</a:t>
            </a:r>
            <a:endParaRPr lang="fr-FR" dirty="0">
              <a:latin typeface="Times New Roman" panose="02020603050405020304" pitchFamily="18" charset="0"/>
              <a:cs typeface="Times New Roman" panose="02020603050405020304" pitchFamily="18" charset="0"/>
            </a:endParaRPr>
          </a:p>
          <a:p>
            <a:r>
              <a:rPr lang="fr-FR" b="1" dirty="0" smtClean="0">
                <a:latin typeface="Times New Roman" panose="02020603050405020304" pitchFamily="18" charset="0"/>
                <a:cs typeface="Times New Roman" panose="02020603050405020304" pitchFamily="18" charset="0"/>
              </a:rPr>
              <a:t>EDGE</a:t>
            </a:r>
            <a:r>
              <a:rPr lang="fr-FR" b="1"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Enhanced</a:t>
            </a:r>
            <a:r>
              <a:rPr lang="fr-FR" dirty="0">
                <a:latin typeface="Times New Roman" panose="02020603050405020304" pitchFamily="18" charset="0"/>
                <a:cs typeface="Times New Roman" panose="02020603050405020304" pitchFamily="18" charset="0"/>
              </a:rPr>
              <a:t> Data Rate for GSM Evolution</a:t>
            </a:r>
          </a:p>
          <a:p>
            <a:r>
              <a:rPr lang="fr-FR" b="1" dirty="0" smtClean="0">
                <a:latin typeface="Times New Roman" panose="02020603050405020304" pitchFamily="18" charset="0"/>
                <a:cs typeface="Times New Roman" panose="02020603050405020304" pitchFamily="18" charset="0"/>
              </a:rPr>
              <a:t>GSM</a:t>
            </a:r>
            <a:r>
              <a:rPr lang="fr-FR" b="1" dirty="0">
                <a:latin typeface="Times New Roman" panose="02020603050405020304" pitchFamily="18" charset="0"/>
                <a:cs typeface="Times New Roman" panose="02020603050405020304" pitchFamily="18" charset="0"/>
              </a:rPr>
              <a:t>: </a:t>
            </a:r>
            <a:r>
              <a:rPr lang="fr-FR" dirty="0">
                <a:latin typeface="Times New Roman" panose="02020603050405020304" pitchFamily="18" charset="0"/>
                <a:cs typeface="Times New Roman" panose="02020603050405020304" pitchFamily="18" charset="0"/>
              </a:rPr>
              <a:t>Global System for Mobile communications</a:t>
            </a:r>
          </a:p>
          <a:p>
            <a:r>
              <a:rPr lang="fr-FR" b="1" dirty="0" smtClean="0">
                <a:latin typeface="Times New Roman" panose="02020603050405020304" pitchFamily="18" charset="0"/>
                <a:cs typeface="Times New Roman" panose="02020603050405020304" pitchFamily="18" charset="0"/>
              </a:rPr>
              <a:t>GW</a:t>
            </a:r>
            <a:r>
              <a:rPr lang="fr-FR" b="1" dirty="0">
                <a:latin typeface="Times New Roman" panose="02020603050405020304" pitchFamily="18" charset="0"/>
                <a:cs typeface="Times New Roman" panose="02020603050405020304" pitchFamily="18" charset="0"/>
              </a:rPr>
              <a:t>: </a:t>
            </a:r>
            <a:r>
              <a:rPr lang="fr-FR" dirty="0" smtClean="0">
                <a:latin typeface="Times New Roman" panose="02020603050405020304" pitchFamily="18" charset="0"/>
                <a:cs typeface="Times New Roman" panose="02020603050405020304" pitchFamily="18" charset="0"/>
              </a:rPr>
              <a:t>Gateway</a:t>
            </a:r>
          </a:p>
          <a:p>
            <a:r>
              <a:rPr lang="fr-FR" b="1" dirty="0">
                <a:latin typeface="Times New Roman" panose="02020603050405020304" pitchFamily="18" charset="0"/>
                <a:cs typeface="Times New Roman" panose="02020603050405020304" pitchFamily="18" charset="0"/>
              </a:rPr>
              <a:t>HSS: </a:t>
            </a:r>
            <a:r>
              <a:rPr lang="fr-FR" dirty="0">
                <a:latin typeface="Times New Roman" panose="02020603050405020304" pitchFamily="18" charset="0"/>
                <a:cs typeface="Times New Roman" panose="02020603050405020304" pitchFamily="18" charset="0"/>
              </a:rPr>
              <a:t>Home </a:t>
            </a:r>
            <a:r>
              <a:rPr lang="fr-FR" dirty="0" err="1">
                <a:latin typeface="Times New Roman" panose="02020603050405020304" pitchFamily="18" charset="0"/>
                <a:cs typeface="Times New Roman" panose="02020603050405020304" pitchFamily="18" charset="0"/>
              </a:rPr>
              <a:t>Subscriber</a:t>
            </a:r>
            <a:r>
              <a:rPr lang="fr-FR" dirty="0">
                <a:latin typeface="Times New Roman" panose="02020603050405020304" pitchFamily="18" charset="0"/>
                <a:cs typeface="Times New Roman" panose="02020603050405020304" pitchFamily="18" charset="0"/>
              </a:rPr>
              <a:t> </a:t>
            </a:r>
            <a:r>
              <a:rPr lang="fr-FR" dirty="0" smtClean="0">
                <a:latin typeface="Times New Roman" panose="02020603050405020304" pitchFamily="18" charset="0"/>
                <a:cs typeface="Times New Roman" panose="02020603050405020304" pitchFamily="18" charset="0"/>
              </a:rPr>
              <a:t>Server</a:t>
            </a:r>
            <a:endParaRPr lang="fr-FR" dirty="0">
              <a:latin typeface="Times New Roman" panose="02020603050405020304" pitchFamily="18" charset="0"/>
              <a:cs typeface="Times New Roman" panose="02020603050405020304" pitchFamily="18" charset="0"/>
            </a:endParaRPr>
          </a:p>
          <a:p>
            <a:r>
              <a:rPr lang="fr-FR" b="1" dirty="0">
                <a:latin typeface="Times New Roman" panose="02020603050405020304" pitchFamily="18" charset="0"/>
                <a:cs typeface="Times New Roman" panose="02020603050405020304" pitchFamily="18" charset="0"/>
              </a:rPr>
              <a:t>IMS: </a:t>
            </a:r>
            <a:r>
              <a:rPr lang="fr-FR" dirty="0">
                <a:latin typeface="Times New Roman" panose="02020603050405020304" pitchFamily="18" charset="0"/>
                <a:cs typeface="Times New Roman" panose="02020603050405020304" pitchFamily="18" charset="0"/>
              </a:rPr>
              <a:t>IP </a:t>
            </a:r>
            <a:r>
              <a:rPr lang="fr-FR" dirty="0" err="1">
                <a:latin typeface="Times New Roman" panose="02020603050405020304" pitchFamily="18" charset="0"/>
                <a:cs typeface="Times New Roman" panose="02020603050405020304" pitchFamily="18" charset="0"/>
              </a:rPr>
              <a:t>Multimedia</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Subsystem</a:t>
            </a:r>
            <a:endParaRPr lang="fr-FR" dirty="0">
              <a:latin typeface="Times New Roman" panose="02020603050405020304" pitchFamily="18" charset="0"/>
              <a:cs typeface="Times New Roman" panose="02020603050405020304" pitchFamily="18" charset="0"/>
            </a:endParaRPr>
          </a:p>
          <a:p>
            <a:r>
              <a:rPr lang="fr-FR" b="1" dirty="0">
                <a:latin typeface="Times New Roman" panose="02020603050405020304" pitchFamily="18" charset="0"/>
                <a:cs typeface="Times New Roman" panose="02020603050405020304" pitchFamily="18" charset="0"/>
              </a:rPr>
              <a:t>IP: </a:t>
            </a:r>
            <a:r>
              <a:rPr lang="fr-FR" dirty="0">
                <a:latin typeface="Times New Roman" panose="02020603050405020304" pitchFamily="18" charset="0"/>
                <a:cs typeface="Times New Roman" panose="02020603050405020304" pitchFamily="18" charset="0"/>
              </a:rPr>
              <a:t>Internet </a:t>
            </a:r>
            <a:r>
              <a:rPr lang="fr-FR" dirty="0" smtClean="0">
                <a:latin typeface="Times New Roman" panose="02020603050405020304" pitchFamily="18" charset="0"/>
                <a:cs typeface="Times New Roman" panose="02020603050405020304" pitchFamily="18" charset="0"/>
              </a:rPr>
              <a:t>Protocol</a:t>
            </a:r>
          </a:p>
          <a:p>
            <a:r>
              <a:rPr lang="fr-FR" b="1" dirty="0">
                <a:latin typeface="Times New Roman" panose="02020603050405020304" pitchFamily="18" charset="0"/>
                <a:cs typeface="Times New Roman" panose="02020603050405020304" pitchFamily="18" charset="0"/>
              </a:rPr>
              <a:t>LTE: </a:t>
            </a:r>
            <a:r>
              <a:rPr lang="fr-FR" dirty="0">
                <a:latin typeface="Times New Roman" panose="02020603050405020304" pitchFamily="18" charset="0"/>
                <a:cs typeface="Times New Roman" panose="02020603050405020304" pitchFamily="18" charset="0"/>
              </a:rPr>
              <a:t>Long </a:t>
            </a:r>
            <a:r>
              <a:rPr lang="fr-FR" dirty="0" err="1">
                <a:latin typeface="Times New Roman" panose="02020603050405020304" pitchFamily="18" charset="0"/>
                <a:cs typeface="Times New Roman" panose="02020603050405020304" pitchFamily="18" charset="0"/>
              </a:rPr>
              <a:t>Term</a:t>
            </a:r>
            <a:r>
              <a:rPr lang="fr-FR" dirty="0">
                <a:latin typeface="Times New Roman" panose="02020603050405020304" pitchFamily="18" charset="0"/>
                <a:cs typeface="Times New Roman" panose="02020603050405020304" pitchFamily="18" charset="0"/>
              </a:rPr>
              <a:t> Evolution</a:t>
            </a:r>
          </a:p>
          <a:p>
            <a:r>
              <a:rPr lang="fr-FR" b="1" dirty="0">
                <a:latin typeface="Times New Roman" panose="02020603050405020304" pitchFamily="18" charset="0"/>
                <a:cs typeface="Times New Roman" panose="02020603050405020304" pitchFamily="18" charset="0"/>
              </a:rPr>
              <a:t>MME: </a:t>
            </a:r>
            <a:r>
              <a:rPr lang="fr-FR" dirty="0" err="1">
                <a:latin typeface="Times New Roman" panose="02020603050405020304" pitchFamily="18" charset="0"/>
                <a:cs typeface="Times New Roman" panose="02020603050405020304" pitchFamily="18" charset="0"/>
              </a:rPr>
              <a:t>Mobility</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Managment</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Entity</a:t>
            </a:r>
            <a:endParaRPr lang="fr-FR" dirty="0">
              <a:latin typeface="Times New Roman" panose="02020603050405020304" pitchFamily="18" charset="0"/>
              <a:cs typeface="Times New Roman" panose="02020603050405020304" pitchFamily="18" charset="0"/>
            </a:endParaRPr>
          </a:p>
          <a:p>
            <a:endParaRPr lang="fr-FR" dirty="0"/>
          </a:p>
          <a:p>
            <a:endParaRPr lang="fr-FR" dirty="0"/>
          </a:p>
          <a:p>
            <a:endParaRPr lang="fr-FR" dirty="0"/>
          </a:p>
        </p:txBody>
      </p:sp>
    </p:spTree>
    <p:extLst>
      <p:ext uri="{BB962C8B-B14F-4D97-AF65-F5344CB8AC3E}">
        <p14:creationId xmlns:p14="http://schemas.microsoft.com/office/powerpoint/2010/main" val="102824054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0" y="10"/>
            <a:ext cx="12192000" cy="6857990"/>
          </a:xfrm>
          <a:prstGeom prst="rect">
            <a:avLst/>
          </a:prstGeom>
        </p:spPr>
      </p:pic>
      <p:sp>
        <p:nvSpPr>
          <p:cNvPr id="6" name="Titre 4"/>
          <p:cNvSpPr txBox="1">
            <a:spLocks/>
          </p:cNvSpPr>
          <p:nvPr/>
        </p:nvSpPr>
        <p:spPr>
          <a:xfrm>
            <a:off x="1141413" y="60579"/>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fr-FR" dirty="0" smtClean="0">
                <a:latin typeface="Times New Roman" panose="02020603050405020304" pitchFamily="18" charset="0"/>
                <a:cs typeface="Times New Roman" panose="02020603050405020304" pitchFamily="18" charset="0"/>
              </a:rPr>
              <a:t>IV. PERSPECTIVE</a:t>
            </a:r>
            <a:endParaRPr lang="fr-FR" dirty="0">
              <a:latin typeface="Times New Roman" panose="02020603050405020304" pitchFamily="18" charset="0"/>
              <a:cs typeface="Times New Roman" panose="02020603050405020304" pitchFamily="18" charset="0"/>
            </a:endParaRPr>
          </a:p>
        </p:txBody>
      </p:sp>
      <p:sp>
        <p:nvSpPr>
          <p:cNvPr id="8" name="Espace réservé du contenu 7"/>
          <p:cNvSpPr>
            <a:spLocks noGrp="1"/>
          </p:cNvSpPr>
          <p:nvPr>
            <p:ph idx="1"/>
          </p:nvPr>
        </p:nvSpPr>
        <p:spPr>
          <a:xfrm>
            <a:off x="1141413" y="1054443"/>
            <a:ext cx="10935257" cy="5803557"/>
          </a:xfrm>
        </p:spPr>
        <p:txBody>
          <a:bodyPr/>
          <a:lstStyle/>
          <a:p>
            <a:pPr>
              <a:buFont typeface="Wingdings" panose="05000000000000000000" pitchFamily="2" charset="2"/>
              <a:buChar char="Ø"/>
            </a:pPr>
            <a:r>
              <a:rPr lang="fr-FR" b="1" dirty="0">
                <a:latin typeface="Times New Roman" panose="02020603050405020304" pitchFamily="18" charset="0"/>
                <a:cs typeface="Times New Roman" panose="02020603050405020304" pitchFamily="18" charset="0"/>
              </a:rPr>
              <a:t>4</a:t>
            </a:r>
            <a:r>
              <a:rPr lang="fr-FR" b="1" dirty="0" smtClean="0">
                <a:latin typeface="Times New Roman" panose="02020603050405020304" pitchFamily="18" charset="0"/>
                <a:cs typeface="Times New Roman" panose="02020603050405020304" pitchFamily="18" charset="0"/>
              </a:rPr>
              <a:t>G </a:t>
            </a:r>
            <a:r>
              <a:rPr lang="fr-FR" b="1" dirty="0">
                <a:latin typeface="Times New Roman" panose="02020603050405020304" pitchFamily="18" charset="0"/>
                <a:cs typeface="Times New Roman" panose="02020603050405020304" pitchFamily="18" charset="0"/>
              </a:rPr>
              <a:t>vs </a:t>
            </a:r>
            <a:r>
              <a:rPr lang="fr-FR" b="1" dirty="0" smtClean="0">
                <a:latin typeface="Times New Roman" panose="02020603050405020304" pitchFamily="18" charset="0"/>
                <a:cs typeface="Times New Roman" panose="02020603050405020304" pitchFamily="18" charset="0"/>
              </a:rPr>
              <a:t>5G</a:t>
            </a:r>
            <a:r>
              <a:rPr lang="fr-FR" b="1" dirty="0">
                <a:latin typeface="Times New Roman" panose="02020603050405020304" pitchFamily="18" charset="0"/>
                <a:cs typeface="Times New Roman" panose="02020603050405020304" pitchFamily="18" charset="0"/>
              </a:rPr>
              <a:t> : qu’est-ce qui les différencie </a:t>
            </a:r>
            <a:r>
              <a:rPr lang="fr-FR" b="1" dirty="0" smtClean="0">
                <a:latin typeface="Times New Roman" panose="02020603050405020304" pitchFamily="18" charset="0"/>
                <a:cs typeface="Times New Roman" panose="02020603050405020304" pitchFamily="18" charset="0"/>
              </a:rPr>
              <a:t>?</a:t>
            </a:r>
          </a:p>
          <a:p>
            <a:pPr lvl="1"/>
            <a:r>
              <a:rPr lang="fr-FR" dirty="0"/>
              <a:t>Une vitesse de téléchargement plus </a:t>
            </a:r>
            <a:r>
              <a:rPr lang="fr-FR" dirty="0" smtClean="0"/>
              <a:t>rapide</a:t>
            </a:r>
          </a:p>
          <a:p>
            <a:pPr lvl="1"/>
            <a:r>
              <a:rPr lang="fr-FR" dirty="0"/>
              <a:t>Un temps de latence </a:t>
            </a:r>
            <a:r>
              <a:rPr lang="fr-FR" dirty="0" smtClean="0"/>
              <a:t>réduit</a:t>
            </a:r>
          </a:p>
          <a:p>
            <a:pPr lvl="1"/>
            <a:r>
              <a:rPr lang="fr-FR" dirty="0"/>
              <a:t>Une connexion internet de meilleure qualité dans les zones </a:t>
            </a:r>
            <a:r>
              <a:rPr lang="fr-FR" dirty="0" smtClean="0"/>
              <a:t>denses</a:t>
            </a:r>
          </a:p>
          <a:p>
            <a:pPr lvl="1"/>
            <a:r>
              <a:rPr lang="fr-FR" dirty="0"/>
              <a:t>Des usages </a:t>
            </a:r>
            <a:r>
              <a:rPr lang="fr-FR" dirty="0" smtClean="0"/>
              <a:t>différents</a:t>
            </a:r>
          </a:p>
          <a:p>
            <a:pPr lvl="2">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Le développement de la réalité virtuelle et de la réalité </a:t>
            </a:r>
            <a:r>
              <a:rPr lang="fr-FR" dirty="0" smtClean="0">
                <a:latin typeface="Times New Roman" panose="02020603050405020304" pitchFamily="18" charset="0"/>
                <a:cs typeface="Times New Roman" panose="02020603050405020304" pitchFamily="18" charset="0"/>
              </a:rPr>
              <a:t>augmentée</a:t>
            </a:r>
          </a:p>
          <a:p>
            <a:pPr lvl="2">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La multiplication des objets </a:t>
            </a:r>
            <a:r>
              <a:rPr lang="fr-FR" dirty="0" smtClean="0">
                <a:latin typeface="Times New Roman" panose="02020603050405020304" pitchFamily="18" charset="0"/>
                <a:cs typeface="Times New Roman" panose="02020603050405020304" pitchFamily="18" charset="0"/>
              </a:rPr>
              <a:t>connectés</a:t>
            </a:r>
          </a:p>
          <a:p>
            <a:pPr lvl="2">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La modernisation de l’industrie</a:t>
            </a:r>
          </a:p>
          <a:p>
            <a:pPr lvl="2">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Le secteur de la santé </a:t>
            </a:r>
            <a:r>
              <a:rPr lang="fr-FR" dirty="0" smtClean="0">
                <a:latin typeface="Times New Roman" panose="02020603050405020304" pitchFamily="18" charset="0"/>
                <a:cs typeface="Times New Roman" panose="02020603050405020304" pitchFamily="18" charset="0"/>
              </a:rPr>
              <a:t>révolutionné</a:t>
            </a:r>
          </a:p>
          <a:p>
            <a:pPr lvl="2">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Des améliorations dans le secteur du transport</a:t>
            </a:r>
          </a:p>
          <a:p>
            <a:pPr lvl="2">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Un allié pour l’environnement</a:t>
            </a:r>
          </a:p>
          <a:p>
            <a:pPr lvl="2">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Le développement de l’agriculture </a:t>
            </a:r>
            <a:r>
              <a:rPr lang="fr-FR" dirty="0" smtClean="0">
                <a:latin typeface="Times New Roman" panose="02020603050405020304" pitchFamily="18" charset="0"/>
                <a:cs typeface="Times New Roman" panose="02020603050405020304" pitchFamily="18" charset="0"/>
              </a:rPr>
              <a:t>connectée</a:t>
            </a:r>
          </a:p>
          <a:p>
            <a:pPr lvl="2">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L’achat d’un nouveau </a:t>
            </a:r>
            <a:r>
              <a:rPr lang="fr-FR" dirty="0" smtClean="0">
                <a:latin typeface="Times New Roman" panose="02020603050405020304" pitchFamily="18" charset="0"/>
                <a:cs typeface="Times New Roman" panose="02020603050405020304" pitchFamily="18" charset="0"/>
              </a:rPr>
              <a:t>smartphone compatible 5G</a:t>
            </a:r>
          </a:p>
          <a:p>
            <a:pPr lvl="2">
              <a:buFont typeface="Wingdings" panose="05000000000000000000" pitchFamily="2" charset="2"/>
              <a:buChar char="v"/>
            </a:pPr>
            <a:r>
              <a:rPr lang="fr-FR" dirty="0">
                <a:latin typeface="Times New Roman" panose="02020603050405020304" pitchFamily="18" charset="0"/>
                <a:cs typeface="Times New Roman" panose="02020603050405020304" pitchFamily="18" charset="0"/>
              </a:rPr>
              <a:t>Des forfaits mobile différents</a:t>
            </a:r>
            <a:endParaRPr lang="fr-FR" dirty="0" smtClean="0">
              <a:latin typeface="Times New Roman" panose="02020603050405020304" pitchFamily="18" charset="0"/>
              <a:cs typeface="Times New Roman" panose="02020603050405020304" pitchFamily="18" charset="0"/>
            </a:endParaRPr>
          </a:p>
          <a:p>
            <a:pPr lvl="2">
              <a:buFont typeface="Wingdings" panose="05000000000000000000" pitchFamily="2" charset="2"/>
              <a:buChar char="v"/>
            </a:pPr>
            <a:endParaRPr lang="fr-FR" dirty="0"/>
          </a:p>
          <a:p>
            <a:pPr lvl="1"/>
            <a:endParaRPr lang="fr-FR" dirty="0"/>
          </a:p>
          <a:p>
            <a:pPr lvl="1"/>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7325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wipe(left)">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wipe(left)">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wipe(left)">
                                      <p:cBhvr>
                                        <p:cTn id="22" dur="500"/>
                                        <p:tgtEl>
                                          <p:spTgt spid="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wipe(left)">
                                      <p:cBhvr>
                                        <p:cTn id="27" dur="500"/>
                                        <p:tgtEl>
                                          <p:spTgt spid="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8">
                                            <p:txEl>
                                              <p:pRg st="4" end="4"/>
                                            </p:txEl>
                                          </p:spTgt>
                                        </p:tgtEl>
                                        <p:attrNameLst>
                                          <p:attrName>style.visibility</p:attrName>
                                        </p:attrNameLst>
                                      </p:cBhvr>
                                      <p:to>
                                        <p:strVal val="visible"/>
                                      </p:to>
                                    </p:set>
                                    <p:animEffect transition="in" filter="wipe(left)">
                                      <p:cBhvr>
                                        <p:cTn id="32" dur="500"/>
                                        <p:tgtEl>
                                          <p:spTgt spid="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Effect transition="in" filter="fade">
                                      <p:cBhvr>
                                        <p:cTn id="37" dur="500"/>
                                        <p:tgtEl>
                                          <p:spTgt spid="8">
                                            <p:txEl>
                                              <p:pRg st="5" end="5"/>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8">
                                            <p:txEl>
                                              <p:pRg st="6" end="6"/>
                                            </p:txEl>
                                          </p:spTgt>
                                        </p:tgtEl>
                                        <p:attrNameLst>
                                          <p:attrName>style.visibility</p:attrName>
                                        </p:attrNameLst>
                                      </p:cBhvr>
                                      <p:to>
                                        <p:strVal val="visible"/>
                                      </p:to>
                                    </p:set>
                                    <p:animEffect transition="in" filter="fade">
                                      <p:cBhvr>
                                        <p:cTn id="40" dur="500"/>
                                        <p:tgtEl>
                                          <p:spTgt spid="8">
                                            <p:txEl>
                                              <p:pRg st="6" end="6"/>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8">
                                            <p:txEl>
                                              <p:pRg st="7" end="7"/>
                                            </p:txEl>
                                          </p:spTgt>
                                        </p:tgtEl>
                                        <p:attrNameLst>
                                          <p:attrName>style.visibility</p:attrName>
                                        </p:attrNameLst>
                                      </p:cBhvr>
                                      <p:to>
                                        <p:strVal val="visible"/>
                                      </p:to>
                                    </p:set>
                                    <p:animEffect transition="in" filter="fade">
                                      <p:cBhvr>
                                        <p:cTn id="43" dur="500"/>
                                        <p:tgtEl>
                                          <p:spTgt spid="8">
                                            <p:txEl>
                                              <p:pRg st="7" end="7"/>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8">
                                            <p:txEl>
                                              <p:pRg st="8" end="8"/>
                                            </p:txEl>
                                          </p:spTgt>
                                        </p:tgtEl>
                                        <p:attrNameLst>
                                          <p:attrName>style.visibility</p:attrName>
                                        </p:attrNameLst>
                                      </p:cBhvr>
                                      <p:to>
                                        <p:strVal val="visible"/>
                                      </p:to>
                                    </p:set>
                                    <p:animEffect transition="in" filter="fade">
                                      <p:cBhvr>
                                        <p:cTn id="46" dur="500"/>
                                        <p:tgtEl>
                                          <p:spTgt spid="8">
                                            <p:txEl>
                                              <p:pRg st="8" end="8"/>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8">
                                            <p:txEl>
                                              <p:pRg st="9" end="9"/>
                                            </p:txEl>
                                          </p:spTgt>
                                        </p:tgtEl>
                                        <p:attrNameLst>
                                          <p:attrName>style.visibility</p:attrName>
                                        </p:attrNameLst>
                                      </p:cBhvr>
                                      <p:to>
                                        <p:strVal val="visible"/>
                                      </p:to>
                                    </p:set>
                                    <p:animEffect transition="in" filter="fade">
                                      <p:cBhvr>
                                        <p:cTn id="49" dur="500"/>
                                        <p:tgtEl>
                                          <p:spTgt spid="8">
                                            <p:txEl>
                                              <p:pRg st="9" end="9"/>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8">
                                            <p:txEl>
                                              <p:pRg st="10" end="10"/>
                                            </p:txEl>
                                          </p:spTgt>
                                        </p:tgtEl>
                                        <p:attrNameLst>
                                          <p:attrName>style.visibility</p:attrName>
                                        </p:attrNameLst>
                                      </p:cBhvr>
                                      <p:to>
                                        <p:strVal val="visible"/>
                                      </p:to>
                                    </p:set>
                                    <p:animEffect transition="in" filter="fade">
                                      <p:cBhvr>
                                        <p:cTn id="52" dur="500"/>
                                        <p:tgtEl>
                                          <p:spTgt spid="8">
                                            <p:txEl>
                                              <p:pRg st="10" end="10"/>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8">
                                            <p:txEl>
                                              <p:pRg st="11" end="11"/>
                                            </p:txEl>
                                          </p:spTgt>
                                        </p:tgtEl>
                                        <p:attrNameLst>
                                          <p:attrName>style.visibility</p:attrName>
                                        </p:attrNameLst>
                                      </p:cBhvr>
                                      <p:to>
                                        <p:strVal val="visible"/>
                                      </p:to>
                                    </p:set>
                                    <p:animEffect transition="in" filter="fade">
                                      <p:cBhvr>
                                        <p:cTn id="55" dur="500"/>
                                        <p:tgtEl>
                                          <p:spTgt spid="8">
                                            <p:txEl>
                                              <p:pRg st="11" end="11"/>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8">
                                            <p:txEl>
                                              <p:pRg st="12" end="12"/>
                                            </p:txEl>
                                          </p:spTgt>
                                        </p:tgtEl>
                                        <p:attrNameLst>
                                          <p:attrName>style.visibility</p:attrName>
                                        </p:attrNameLst>
                                      </p:cBhvr>
                                      <p:to>
                                        <p:strVal val="visible"/>
                                      </p:to>
                                    </p:set>
                                    <p:animEffect transition="in" filter="fade">
                                      <p:cBhvr>
                                        <p:cTn id="58" dur="500"/>
                                        <p:tgtEl>
                                          <p:spTgt spid="8">
                                            <p:txEl>
                                              <p:pRg st="12" end="12"/>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8">
                                            <p:txEl>
                                              <p:pRg st="13" end="13"/>
                                            </p:txEl>
                                          </p:spTgt>
                                        </p:tgtEl>
                                        <p:attrNameLst>
                                          <p:attrName>style.visibility</p:attrName>
                                        </p:attrNameLst>
                                      </p:cBhvr>
                                      <p:to>
                                        <p:strVal val="visible"/>
                                      </p:to>
                                    </p:set>
                                    <p:animEffect transition="in" filter="fade">
                                      <p:cBhvr>
                                        <p:cTn id="61"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0" y="10"/>
            <a:ext cx="12197597" cy="6857990"/>
          </a:xfrm>
          <a:prstGeom prst="rect">
            <a:avLst/>
          </a:prstGeom>
        </p:spPr>
      </p:pic>
      <p:sp>
        <p:nvSpPr>
          <p:cNvPr id="5" name="Espace réservé du contenu 4"/>
          <p:cNvSpPr>
            <a:spLocks noGrp="1"/>
          </p:cNvSpPr>
          <p:nvPr>
            <p:ph idx="1"/>
          </p:nvPr>
        </p:nvSpPr>
        <p:spPr>
          <a:xfrm>
            <a:off x="1140201" y="1539149"/>
            <a:ext cx="9905999" cy="3541714"/>
          </a:xfrm>
        </p:spPr>
        <p:txBody>
          <a:bodyPr/>
          <a:lstStyle/>
          <a:p>
            <a:r>
              <a:rPr lang="fr-FR" b="1" dirty="0">
                <a:latin typeface="Times New Roman" panose="02020603050405020304" pitchFamily="18" charset="0"/>
                <a:cs typeface="Times New Roman" panose="02020603050405020304" pitchFamily="18" charset="0"/>
              </a:rPr>
              <a:t>Qu’en est-il de la 6G ?</a:t>
            </a:r>
          </a:p>
          <a:p>
            <a:r>
              <a:rPr lang="fr-FR" dirty="0">
                <a:latin typeface="Times New Roman" panose="02020603050405020304" pitchFamily="18" charset="0"/>
                <a:cs typeface="Times New Roman" panose="02020603050405020304" pitchFamily="18" charset="0"/>
              </a:rPr>
              <a:t>La </a:t>
            </a:r>
            <a:r>
              <a:rPr lang="fr-FR" b="1" dirty="0">
                <a:latin typeface="Times New Roman" panose="02020603050405020304" pitchFamily="18" charset="0"/>
                <a:cs typeface="Times New Roman" panose="02020603050405020304" pitchFamily="18" charset="0"/>
              </a:rPr>
              <a:t>6G</a:t>
            </a:r>
            <a:r>
              <a:rPr lang="fr-FR" dirty="0">
                <a:latin typeface="Times New Roman" panose="02020603050405020304" pitchFamily="18" charset="0"/>
                <a:cs typeface="Times New Roman" panose="02020603050405020304" pitchFamily="18" charset="0"/>
              </a:rPr>
              <a:t> devrait en toute logique succéder à la 5G. Ses débits devraient atteindre les 95 Gbit/s. Mais pour le moment, les normes internationales pour cette technologie n’ont pas encore été définies. Bien que plusieurs géants comme Samsung, LG, </a:t>
            </a:r>
            <a:r>
              <a:rPr lang="fr-FR" dirty="0" err="1">
                <a:latin typeface="Times New Roman" panose="02020603050405020304" pitchFamily="18" charset="0"/>
                <a:cs typeface="Times New Roman" panose="02020603050405020304" pitchFamily="18" charset="0"/>
              </a:rPr>
              <a:t>Huawei</a:t>
            </a:r>
            <a:r>
              <a:rPr lang="fr-FR" dirty="0">
                <a:latin typeface="Times New Roman" panose="02020603050405020304" pitchFamily="18" charset="0"/>
                <a:cs typeface="Times New Roman" panose="02020603050405020304" pitchFamily="18" charset="0"/>
              </a:rPr>
              <a:t> ou encore Nokia ont exprimé leur intérêt vis-à-vis de la 6G, elle ne devrait pas arriver avant 2030.</a:t>
            </a:r>
            <a:endParaRPr lang="fr-FR" dirty="0">
              <a:latin typeface="Times New Roman" panose="02020603050405020304" pitchFamily="18" charset="0"/>
              <a:cs typeface="Times New Roman" panose="02020603050405020304" pitchFamily="18" charset="0"/>
            </a:endParaRPr>
          </a:p>
        </p:txBody>
      </p:sp>
      <p:sp>
        <p:nvSpPr>
          <p:cNvPr id="7" name="Titre 4"/>
          <p:cNvSpPr txBox="1">
            <a:spLocks/>
          </p:cNvSpPr>
          <p:nvPr/>
        </p:nvSpPr>
        <p:spPr>
          <a:xfrm>
            <a:off x="1141413" y="60579"/>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fr-FR" dirty="0" smtClean="0">
                <a:latin typeface="Times New Roman" panose="02020603050405020304" pitchFamily="18" charset="0"/>
                <a:cs typeface="Times New Roman" panose="02020603050405020304" pitchFamily="18" charset="0"/>
              </a:rPr>
              <a:t>IV. PERSPECTIVE</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112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left)">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wipe(left)">
                                      <p:cBhvr>
                                        <p:cTn id="17"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7" name="Titre 4"/>
          <p:cNvSpPr txBox="1">
            <a:spLocks/>
          </p:cNvSpPr>
          <p:nvPr/>
        </p:nvSpPr>
        <p:spPr>
          <a:xfrm>
            <a:off x="1141413" y="60579"/>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fr-FR" dirty="0" smtClean="0">
                <a:latin typeface="Times New Roman" panose="02020603050405020304" pitchFamily="18" charset="0"/>
                <a:cs typeface="Times New Roman" panose="02020603050405020304" pitchFamily="18" charset="0"/>
              </a:rPr>
              <a:t>V. CONCLUSION</a:t>
            </a:r>
            <a:endParaRPr lang="fr-FR" dirty="0">
              <a:latin typeface="Times New Roman" panose="02020603050405020304" pitchFamily="18" charset="0"/>
              <a:cs typeface="Times New Roman" panose="02020603050405020304" pitchFamily="18" charset="0"/>
            </a:endParaRPr>
          </a:p>
        </p:txBody>
      </p:sp>
      <p:sp>
        <p:nvSpPr>
          <p:cNvPr id="8" name="Espace réservé du contenu 7"/>
          <p:cNvSpPr>
            <a:spLocks noGrp="1"/>
          </p:cNvSpPr>
          <p:nvPr>
            <p:ph idx="1"/>
          </p:nvPr>
        </p:nvSpPr>
        <p:spPr>
          <a:xfrm>
            <a:off x="1140201" y="1244469"/>
            <a:ext cx="10796426" cy="5222233"/>
          </a:xfrm>
        </p:spPr>
        <p:txBody>
          <a:bodyPr>
            <a:normAutofit fontScale="85000" lnSpcReduction="10000"/>
          </a:bodyPr>
          <a:lstStyle/>
          <a:p>
            <a:pPr marL="0" indent="0">
              <a:buNone/>
            </a:pPr>
            <a:r>
              <a:rPr lang="fr-FR" dirty="0">
                <a:latin typeface="Times New Roman" panose="02020603050405020304" pitchFamily="18" charset="0"/>
                <a:cs typeface="Times New Roman" panose="02020603050405020304" pitchFamily="18" charset="0"/>
              </a:rPr>
              <a:t>Durant ce travail on a pu constater que les générations de téléphonie mobile ont été développées pour garantir de meilleure performance en particulier les Qualités de Services, tout a en apportant de nouvelles applications, de nouveaux services, ainsi qu'une meilleure gestion. De nos jours la dernière génération est la 4G pas encore mis en </a:t>
            </a:r>
            <a:r>
              <a:rPr lang="fr-FR" dirty="0" smtClean="0">
                <a:latin typeface="Times New Roman" panose="02020603050405020304" pitchFamily="18" charset="0"/>
                <a:cs typeface="Times New Roman" panose="02020603050405020304" pitchFamily="18" charset="0"/>
              </a:rPr>
              <a:t>œuvre </a:t>
            </a:r>
            <a:r>
              <a:rPr lang="fr-FR" dirty="0">
                <a:latin typeface="Times New Roman" panose="02020603050405020304" pitchFamily="18" charset="0"/>
                <a:cs typeface="Times New Roman" panose="02020603050405020304" pitchFamily="18" charset="0"/>
              </a:rPr>
              <a:t>dans le monde entier, mais a fait ses preuves et est connu comme la meilleure génération existante permettant le très haut débit ainsi qu'une interopérabilité avec les autres réseaux d anciennes générations (3G, 2G,)</a:t>
            </a:r>
          </a:p>
          <a:p>
            <a:pPr marL="0" indent="0">
              <a:buNone/>
            </a:pPr>
            <a:r>
              <a:rPr lang="fr-FR" dirty="0">
                <a:latin typeface="Times New Roman" panose="02020603050405020304" pitchFamily="18" charset="0"/>
                <a:cs typeface="Times New Roman" panose="02020603050405020304" pitchFamily="18" charset="0"/>
              </a:rPr>
              <a:t>Le but de cette nouvelle technologie est de rendre les réseaux d'accès plus performants en augmentant notamment les débits de communication afin de rendre les communications plus aisées. Cependant on a pu constater à travers les informations collectées et les mesures réalisées que dans la pratique, les performances réelles des réseaux sont souvent très en dessous des standards définis pour ces technologies. Néanmoins, on note une amélioration par rapport </a:t>
            </a:r>
            <a:r>
              <a:rPr lang="fr-FR" dirty="0" smtClean="0">
                <a:latin typeface="Times New Roman" panose="02020603050405020304" pitchFamily="18" charset="0"/>
                <a:cs typeface="Times New Roman" panose="02020603050405020304" pitchFamily="18" charset="0"/>
              </a:rPr>
              <a:t>aux anciennes </a:t>
            </a:r>
            <a:r>
              <a:rPr lang="fr-FR" dirty="0">
                <a:latin typeface="Times New Roman" panose="02020603050405020304" pitchFamily="18" charset="0"/>
                <a:cs typeface="Times New Roman" panose="02020603050405020304" pitchFamily="18" charset="0"/>
              </a:rPr>
              <a:t>technologies. Mais on continue toujours de ce demander si les operateur pourrais avec les politiques qu'ils adoptent actuellement en Afrique et surtout </a:t>
            </a:r>
            <a:r>
              <a:rPr lang="fr-FR" dirty="0" smtClean="0">
                <a:latin typeface="Times New Roman" panose="02020603050405020304" pitchFamily="18" charset="0"/>
                <a:cs typeface="Times New Roman" panose="02020603050405020304" pitchFamily="18" charset="0"/>
              </a:rPr>
              <a:t>en Côte d’Ivoire couvrir </a:t>
            </a:r>
            <a:r>
              <a:rPr lang="fr-FR" dirty="0">
                <a:latin typeface="Times New Roman" panose="02020603050405020304" pitchFamily="18" charset="0"/>
                <a:cs typeface="Times New Roman" panose="02020603050405020304" pitchFamily="18" charset="0"/>
              </a:rPr>
              <a:t>une bonne couche de la population parce que cela demeure le plus grand problème que rencontre la 4G dans notre pays.</a:t>
            </a:r>
          </a:p>
        </p:txBody>
      </p:sp>
    </p:spTree>
    <p:extLst>
      <p:ext uri="{BB962C8B-B14F-4D97-AF65-F5344CB8AC3E}">
        <p14:creationId xmlns:p14="http://schemas.microsoft.com/office/powerpoint/2010/main" val="143044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wipe(left)">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wipe(left)">
                                      <p:cBhvr>
                                        <p:cTn id="17"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2" name="Espace réservé du contenu 1"/>
          <p:cNvSpPr>
            <a:spLocks noGrp="1"/>
          </p:cNvSpPr>
          <p:nvPr>
            <p:ph idx="1"/>
          </p:nvPr>
        </p:nvSpPr>
        <p:spPr>
          <a:xfrm>
            <a:off x="1141412" y="1145059"/>
            <a:ext cx="9905999" cy="4646142"/>
          </a:xfrm>
        </p:spPr>
        <p:txBody>
          <a:bodyPr>
            <a:normAutofit/>
          </a:bodyPr>
          <a:lstStyle/>
          <a:p>
            <a:pPr marL="0" indent="0" algn="ctr">
              <a:buNone/>
            </a:pPr>
            <a:r>
              <a:rPr lang="fr-FR" sz="7200" dirty="0" smtClean="0">
                <a:latin typeface="Times New Roman" panose="02020603050405020304" pitchFamily="18" charset="0"/>
                <a:cs typeface="Times New Roman" panose="02020603050405020304" pitchFamily="18" charset="0"/>
              </a:rPr>
              <a:t>Nous vous remercions pour votre attention.</a:t>
            </a:r>
            <a:endParaRPr lang="fr-FR" sz="7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64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path" presetSubtype="0" accel="50000" decel="50000" fill="hold" grpId="0" nodeType="clickEffect">
                                  <p:stCondLst>
                                    <p:cond delay="0"/>
                                  </p:stCondLst>
                                  <p:childTnLst>
                                    <p:animMotion origin="layout" path="M 0 0 C 0 0.033 0.027 0.06 0.06 0.06 C 0.099 0.06 0.113 0.03 0.119 0.012 L 0.125 -0.012 C 0.131 -0.03 0.146 -0.06 0.19 -0.06 C 0.218 -0.06 0.25 -0.033 0.25 0 C 0.25 0.033 0.218 0.06 0.19 0.06 C 0.146 0.06 0.131 0.03 0.125 0.012 L 0.119 -0.012 C 0.113 -0.03 0.099 -0.06 0.06 -0.06 C 0.027 -0.06 0 -0.033 0 0 Z" pathEditMode="relative" ptsTypes="">
                                      <p:cBhvr>
                                        <p:cTn id="6" dur="2000" fill="hold"/>
                                        <p:tgtEl>
                                          <p:spTgt spid="2">
                                            <p:txEl>
                                              <p:pRg st="0" end="0"/>
                                            </p:txEl>
                                          </p:spTgt>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sp>
        <p:nvSpPr>
          <p:cNvPr id="6" name="Espace réservé du contenu 5"/>
          <p:cNvSpPr>
            <a:spLocks noGrp="1"/>
          </p:cNvSpPr>
          <p:nvPr>
            <p:ph idx="1"/>
          </p:nvPr>
        </p:nvSpPr>
        <p:spPr>
          <a:xfrm>
            <a:off x="984892" y="65902"/>
            <a:ext cx="11207107" cy="5857103"/>
          </a:xfrm>
        </p:spPr>
        <p:txBody>
          <a:bodyPr>
            <a:normAutofit lnSpcReduction="10000"/>
          </a:bodyPr>
          <a:lstStyle/>
          <a:p>
            <a:r>
              <a:rPr lang="en-US" b="1" dirty="0">
                <a:latin typeface="Times New Roman" panose="02020603050405020304" pitchFamily="18" charset="0"/>
                <a:cs typeface="Times New Roman" panose="02020603050405020304" pitchFamily="18" charset="0"/>
              </a:rPr>
              <a:t>OFDMA: </a:t>
            </a:r>
            <a:r>
              <a:rPr lang="en-US" dirty="0">
                <a:latin typeface="Times New Roman" panose="02020603050405020304" pitchFamily="18" charset="0"/>
                <a:cs typeface="Times New Roman" panose="02020603050405020304" pitchFamily="18" charset="0"/>
              </a:rPr>
              <a:t>Orthogonal Frequency Division Multiple Access</a:t>
            </a:r>
            <a:endParaRPr lang="fr-FR"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PCRF: </a:t>
            </a:r>
            <a:r>
              <a:rPr lang="en-US" dirty="0">
                <a:latin typeface="Times New Roman" panose="02020603050405020304" pitchFamily="18" charset="0"/>
                <a:cs typeface="Times New Roman" panose="02020603050405020304" pitchFamily="18" charset="0"/>
              </a:rPr>
              <a:t>Policy and Charging Rules Function</a:t>
            </a:r>
          </a:p>
          <a:p>
            <a:r>
              <a:rPr lang="en-US" b="1" dirty="0">
                <a:latin typeface="Times New Roman" panose="02020603050405020304" pitchFamily="18" charset="0"/>
                <a:cs typeface="Times New Roman" panose="02020603050405020304" pitchFamily="18" charset="0"/>
              </a:rPr>
              <a:t>PCEF: </a:t>
            </a:r>
            <a:r>
              <a:rPr lang="en-US" dirty="0">
                <a:latin typeface="Times New Roman" panose="02020603050405020304" pitchFamily="18" charset="0"/>
                <a:cs typeface="Times New Roman" panose="02020603050405020304" pitchFamily="18" charset="0"/>
              </a:rPr>
              <a:t>Policy and Charging Enforcement </a:t>
            </a:r>
            <a:r>
              <a:rPr lang="en-US" dirty="0" smtClean="0">
                <a:latin typeface="Times New Roman" panose="02020603050405020304" pitchFamily="18" charset="0"/>
                <a:cs typeface="Times New Roman" panose="02020603050405020304" pitchFamily="18" charset="0"/>
              </a:rPr>
              <a:t>Function</a:t>
            </a:r>
          </a:p>
          <a:p>
            <a:r>
              <a:rPr lang="en-US" b="1" dirty="0">
                <a:latin typeface="Times New Roman" panose="02020603050405020304" pitchFamily="18" charset="0"/>
                <a:cs typeface="Times New Roman" panose="02020603050405020304" pitchFamily="18" charset="0"/>
              </a:rPr>
              <a:t>PDN-GW: </a:t>
            </a:r>
            <a:r>
              <a:rPr lang="en-US" dirty="0">
                <a:latin typeface="Times New Roman" panose="02020603050405020304" pitchFamily="18" charset="0"/>
                <a:cs typeface="Times New Roman" panose="02020603050405020304" pitchFamily="18" charset="0"/>
              </a:rPr>
              <a:t>Packet Data Network </a:t>
            </a:r>
            <a:r>
              <a:rPr lang="en-US" dirty="0" err="1" smtClean="0">
                <a:latin typeface="Times New Roman" panose="02020603050405020304" pitchFamily="18" charset="0"/>
                <a:cs typeface="Times New Roman" panose="02020603050405020304" pitchFamily="18" charset="0"/>
              </a:rPr>
              <a:t>GateWay</a:t>
            </a:r>
            <a:endParaRPr lang="en-US" dirty="0" smtClean="0">
              <a:latin typeface="Times New Roman" panose="02020603050405020304" pitchFamily="18" charset="0"/>
              <a:cs typeface="Times New Roman" panose="02020603050405020304" pitchFamily="18" charset="0"/>
            </a:endParaRPr>
          </a:p>
          <a:p>
            <a:r>
              <a:rPr lang="fr-FR" b="1" dirty="0">
                <a:latin typeface="Times New Roman" panose="02020603050405020304" pitchFamily="18" charset="0"/>
                <a:cs typeface="Times New Roman" panose="02020603050405020304" pitchFamily="18" charset="0"/>
              </a:rPr>
              <a:t>RNC: </a:t>
            </a:r>
            <a:r>
              <a:rPr lang="fr-FR" dirty="0">
                <a:latin typeface="Times New Roman" panose="02020603050405020304" pitchFamily="18" charset="0"/>
                <a:cs typeface="Times New Roman" panose="02020603050405020304" pitchFamily="18" charset="0"/>
              </a:rPr>
              <a:t>Radio Network </a:t>
            </a:r>
            <a:r>
              <a:rPr lang="fr-FR" dirty="0" smtClean="0">
                <a:latin typeface="Times New Roman" panose="02020603050405020304" pitchFamily="18" charset="0"/>
                <a:cs typeface="Times New Roman" panose="02020603050405020304" pitchFamily="18" charset="0"/>
              </a:rPr>
              <a:t>Controller</a:t>
            </a:r>
          </a:p>
          <a:p>
            <a:r>
              <a:rPr lang="fr-FR" b="1" dirty="0">
                <a:latin typeface="Times New Roman" panose="02020603050405020304" pitchFamily="18" charset="0"/>
                <a:cs typeface="Times New Roman" panose="02020603050405020304" pitchFamily="18" charset="0"/>
              </a:rPr>
              <a:t>SGW: </a:t>
            </a:r>
            <a:r>
              <a:rPr lang="fr-FR" dirty="0" err="1">
                <a:latin typeface="Times New Roman" panose="02020603050405020304" pitchFamily="18" charset="0"/>
                <a:cs typeface="Times New Roman" panose="02020603050405020304" pitchFamily="18" charset="0"/>
              </a:rPr>
              <a:t>Serving</a:t>
            </a:r>
            <a:r>
              <a:rPr lang="fr-FR" dirty="0">
                <a:latin typeface="Times New Roman" panose="02020603050405020304" pitchFamily="18" charset="0"/>
                <a:cs typeface="Times New Roman" panose="02020603050405020304" pitchFamily="18" charset="0"/>
              </a:rPr>
              <a:t> </a:t>
            </a:r>
            <a:r>
              <a:rPr lang="fr-FR" dirty="0" smtClean="0">
                <a:latin typeface="Times New Roman" panose="02020603050405020304" pitchFamily="18" charset="0"/>
                <a:cs typeface="Times New Roman" panose="02020603050405020304" pitchFamily="18" charset="0"/>
              </a:rPr>
              <a:t>Gateway</a:t>
            </a:r>
          </a:p>
          <a:p>
            <a:r>
              <a:rPr lang="fr-FR" b="1" dirty="0">
                <a:latin typeface="Times New Roman" panose="02020603050405020304" pitchFamily="18" charset="0"/>
                <a:cs typeface="Times New Roman" panose="02020603050405020304" pitchFamily="18" charset="0"/>
              </a:rPr>
              <a:t>UE: </a:t>
            </a:r>
            <a:r>
              <a:rPr lang="fr-FR" dirty="0">
                <a:latin typeface="Times New Roman" panose="02020603050405020304" pitchFamily="18" charset="0"/>
                <a:cs typeface="Times New Roman" panose="02020603050405020304" pitchFamily="18" charset="0"/>
              </a:rPr>
              <a:t>User </a:t>
            </a:r>
            <a:r>
              <a:rPr lang="fr-FR" dirty="0" smtClean="0">
                <a:latin typeface="Times New Roman" panose="02020603050405020304" pitchFamily="18" charset="0"/>
                <a:cs typeface="Times New Roman" panose="02020603050405020304" pitchFamily="18" charset="0"/>
              </a:rPr>
              <a:t>Equipment</a:t>
            </a:r>
          </a:p>
          <a:p>
            <a:r>
              <a:rPr lang="fr-FR" b="1" dirty="0">
                <a:latin typeface="Times New Roman" panose="02020603050405020304" pitchFamily="18" charset="0"/>
                <a:cs typeface="Times New Roman" panose="02020603050405020304" pitchFamily="18" charset="0"/>
              </a:rPr>
              <a:t>UMTS: </a:t>
            </a:r>
            <a:r>
              <a:rPr lang="fr-FR" dirty="0">
                <a:latin typeface="Times New Roman" panose="02020603050405020304" pitchFamily="18" charset="0"/>
                <a:cs typeface="Times New Roman" panose="02020603050405020304" pitchFamily="18" charset="0"/>
              </a:rPr>
              <a:t>Universal Mobile </a:t>
            </a:r>
            <a:r>
              <a:rPr lang="fr-FR" dirty="0" err="1">
                <a:latin typeface="Times New Roman" panose="02020603050405020304" pitchFamily="18" charset="0"/>
                <a:cs typeface="Times New Roman" panose="02020603050405020304" pitchFamily="18" charset="0"/>
              </a:rPr>
              <a:t>Telecommunications</a:t>
            </a:r>
            <a:r>
              <a:rPr lang="fr-FR" dirty="0">
                <a:latin typeface="Times New Roman" panose="02020603050405020304" pitchFamily="18" charset="0"/>
                <a:cs typeface="Times New Roman" panose="02020603050405020304" pitchFamily="18" charset="0"/>
              </a:rPr>
              <a:t> </a:t>
            </a:r>
            <a:r>
              <a:rPr lang="fr-FR" dirty="0" smtClean="0">
                <a:latin typeface="Times New Roman" panose="02020603050405020304" pitchFamily="18" charset="0"/>
                <a:cs typeface="Times New Roman" panose="02020603050405020304" pitchFamily="18" charset="0"/>
              </a:rPr>
              <a:t>System</a:t>
            </a:r>
          </a:p>
          <a:p>
            <a:r>
              <a:rPr lang="en-US" b="1" dirty="0" smtClean="0">
                <a:latin typeface="Times New Roman" panose="02020603050405020304" pitchFamily="18" charset="0"/>
                <a:cs typeface="Times New Roman" panose="02020603050405020304" pitchFamily="18" charset="0"/>
              </a:rPr>
              <a:t>PC</a:t>
            </a:r>
            <a:r>
              <a:rPr lang="en-US" dirty="0" smtClean="0">
                <a:latin typeface="Times New Roman" panose="02020603050405020304" pitchFamily="18" charset="0"/>
                <a:cs typeface="Times New Roman" panose="02020603050405020304" pitchFamily="18" charset="0"/>
              </a:rPr>
              <a:t>: Point de concentration</a:t>
            </a:r>
          </a:p>
          <a:p>
            <a:r>
              <a:rPr lang="en-US" b="1" dirty="0" err="1" smtClean="0">
                <a:latin typeface="Times New Roman" panose="02020603050405020304" pitchFamily="18" charset="0"/>
                <a:cs typeface="Times New Roman" panose="02020603050405020304" pitchFamily="18" charset="0"/>
              </a:rPr>
              <a:t>ePC</a:t>
            </a:r>
            <a:r>
              <a:rPr lang="en-US" dirty="0" smtClean="0">
                <a:latin typeface="Times New Roman" panose="02020603050405020304" pitchFamily="18" charset="0"/>
                <a:cs typeface="Times New Roman" panose="02020603050405020304" pitchFamily="18" charset="0"/>
              </a:rPr>
              <a:t>: evolved Packet Core</a:t>
            </a:r>
          </a:p>
          <a:p>
            <a:r>
              <a:rPr lang="en-US" b="1" dirty="0" smtClean="0">
                <a:latin typeface="Times New Roman" panose="02020603050405020304" pitchFamily="18" charset="0"/>
                <a:cs typeface="Times New Roman" panose="02020603050405020304" pitchFamily="18" charset="0"/>
              </a:rPr>
              <a:t>NGN</a:t>
            </a:r>
            <a:r>
              <a:rPr lang="en-US" dirty="0" smtClean="0">
                <a:latin typeface="Times New Roman" panose="02020603050405020304" pitchFamily="18" charset="0"/>
                <a:cs typeface="Times New Roman" panose="02020603050405020304" pitchFamily="18" charset="0"/>
              </a:rPr>
              <a:t>: Next Generation Network</a:t>
            </a:r>
            <a:endParaRPr lang="en-US" dirty="0">
              <a:latin typeface="Times New Roman" panose="02020603050405020304" pitchFamily="18" charset="0"/>
              <a:cs typeface="Times New Roman" panose="02020603050405020304" pitchFamily="18" charset="0"/>
            </a:endParaRPr>
          </a:p>
          <a:p>
            <a:pPr marL="0" indent="0">
              <a:buNone/>
            </a:pPr>
            <a:endParaRPr lang="fr-FR" dirty="0"/>
          </a:p>
          <a:p>
            <a:pPr marL="0" indent="0">
              <a:buNone/>
            </a:pPr>
            <a:endParaRPr lang="fr-FR" dirty="0"/>
          </a:p>
        </p:txBody>
      </p:sp>
    </p:spTree>
    <p:extLst>
      <p:ext uri="{BB962C8B-B14F-4D97-AF65-F5344CB8AC3E}">
        <p14:creationId xmlns:p14="http://schemas.microsoft.com/office/powerpoint/2010/main" val="2516898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e 173">
            <a:extLst>
              <a:ext uri="{FF2B5EF4-FFF2-40B4-BE49-F238E27FC236}">
                <a16:creationId xmlns:a16="http://schemas.microsoft.com/office/drawing/2014/main" id="{8E1DDAD8-1D10-4640-A034-BE90015E37B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pic>
          <p:nvPicPr>
            <p:cNvPr id="176" name="Image 2">
              <a:extLst>
                <a:ext uri="{FF2B5EF4-FFF2-40B4-BE49-F238E27FC236}">
                  <a16:creationId xmlns:a16="http://schemas.microsoft.com/office/drawing/2014/main" id="{9E73A810-8571-4A9D-A3CB-336933AB4C0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12197597" cy="6857990"/>
          </a:xfrm>
          <a:prstGeom prst="rect">
            <a:avLst/>
          </a:prstGeom>
        </p:spPr>
      </p:pic>
      <p:grpSp>
        <p:nvGrpSpPr>
          <p:cNvPr id="178" name="Groupe 177">
            <a:extLst>
              <a:ext uri="{FF2B5EF4-FFF2-40B4-BE49-F238E27FC236}">
                <a16:creationId xmlns:a16="http://schemas.microsoft.com/office/drawing/2014/main" id="{FD642FB6-2808-4BC5-AE0B-7302C24B78A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0" name="Forme libre 6">
              <a:extLst>
                <a:ext uri="{FF2B5EF4-FFF2-40B4-BE49-F238E27FC236}">
                  <a16:creationId xmlns:a16="http://schemas.microsoft.com/office/drawing/2014/main" id="{D6D18883-6BFF-42BB-8088-FCCF83F9CFC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1" name="Forme libre 7">
              <a:extLst>
                <a:ext uri="{FF2B5EF4-FFF2-40B4-BE49-F238E27FC236}">
                  <a16:creationId xmlns:a16="http://schemas.microsoft.com/office/drawing/2014/main" id="{1D0FEFB3-A009-4D0F-9107-C0B17786FB0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3" name="Forme libre 9">
              <a:extLst>
                <a:ext uri="{FF2B5EF4-FFF2-40B4-BE49-F238E27FC236}">
                  <a16:creationId xmlns:a16="http://schemas.microsoft.com/office/drawing/2014/main" id="{4C6CFFD9-BA00-4184-8310-5FC9550954F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4" name="Forme libre 10">
              <a:extLst>
                <a:ext uri="{FF2B5EF4-FFF2-40B4-BE49-F238E27FC236}">
                  <a16:creationId xmlns:a16="http://schemas.microsoft.com/office/drawing/2014/main" id="{A1892DF3-4848-496C-8664-DFD32EE2508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5" name="Forme libre 11">
              <a:extLst>
                <a:ext uri="{FF2B5EF4-FFF2-40B4-BE49-F238E27FC236}">
                  <a16:creationId xmlns:a16="http://schemas.microsoft.com/office/drawing/2014/main" id="{D6DB8C30-651E-4D8F-A70C-163FC58427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6" name="Forme libre 12">
              <a:extLst>
                <a:ext uri="{FF2B5EF4-FFF2-40B4-BE49-F238E27FC236}">
                  <a16:creationId xmlns:a16="http://schemas.microsoft.com/office/drawing/2014/main" id="{563DFB81-F969-4F44-BA6C-6347956423F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7" name="Forme libre 13">
              <a:extLst>
                <a:ext uri="{FF2B5EF4-FFF2-40B4-BE49-F238E27FC236}">
                  <a16:creationId xmlns:a16="http://schemas.microsoft.com/office/drawing/2014/main" id="{8E5DE346-AFCA-40DA-B5E2-93A86EA54C1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8" name="Forme libre 14">
              <a:extLst>
                <a:ext uri="{FF2B5EF4-FFF2-40B4-BE49-F238E27FC236}">
                  <a16:creationId xmlns:a16="http://schemas.microsoft.com/office/drawing/2014/main" id="{77A34306-2AE8-43D0-9686-E97B3B53FE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9" name="Forme libre 15">
              <a:extLst>
                <a:ext uri="{FF2B5EF4-FFF2-40B4-BE49-F238E27FC236}">
                  <a16:creationId xmlns:a16="http://schemas.microsoft.com/office/drawing/2014/main" id="{B9CC10F0-FFCD-4CB9-AF4C-22722D20B75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0" name="Forme libre 16">
              <a:extLst>
                <a:ext uri="{FF2B5EF4-FFF2-40B4-BE49-F238E27FC236}">
                  <a16:creationId xmlns:a16="http://schemas.microsoft.com/office/drawing/2014/main" id="{2A6B0E38-C962-4491-BFDA-75378B4D674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1" name="Forme libre 17">
              <a:extLst>
                <a:ext uri="{FF2B5EF4-FFF2-40B4-BE49-F238E27FC236}">
                  <a16:creationId xmlns:a16="http://schemas.microsoft.com/office/drawing/2014/main" id="{655F640B-8407-487C-8696-F47451478E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2" name="Forme libre 18">
              <a:extLst>
                <a:ext uri="{FF2B5EF4-FFF2-40B4-BE49-F238E27FC236}">
                  <a16:creationId xmlns:a16="http://schemas.microsoft.com/office/drawing/2014/main" id="{FAB4F099-4FF6-4410-A5B9-2A5355719C9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3" name="Forme libre 19">
              <a:extLst>
                <a:ext uri="{FF2B5EF4-FFF2-40B4-BE49-F238E27FC236}">
                  <a16:creationId xmlns:a16="http://schemas.microsoft.com/office/drawing/2014/main" id="{6FE80B6E-3DA9-4304-9925-12E578C4E9B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4" name="Forme libre 20">
              <a:extLst>
                <a:ext uri="{FF2B5EF4-FFF2-40B4-BE49-F238E27FC236}">
                  <a16:creationId xmlns:a16="http://schemas.microsoft.com/office/drawing/2014/main" id="{67D1CB75-0CBA-4E13-924C-21F221D7BF6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5" name="Forme libre 21">
              <a:extLst>
                <a:ext uri="{FF2B5EF4-FFF2-40B4-BE49-F238E27FC236}">
                  <a16:creationId xmlns:a16="http://schemas.microsoft.com/office/drawing/2014/main" id="{F2CC783B-FA45-4777-A76A-982B285C7C4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6" name="Forme libre 22">
              <a:extLst>
                <a:ext uri="{FF2B5EF4-FFF2-40B4-BE49-F238E27FC236}">
                  <a16:creationId xmlns:a16="http://schemas.microsoft.com/office/drawing/2014/main" id="{D68F4DD3-D736-4B78-972E-F5128CFBE73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7" name="Forme libre 23">
              <a:extLst>
                <a:ext uri="{FF2B5EF4-FFF2-40B4-BE49-F238E27FC236}">
                  <a16:creationId xmlns:a16="http://schemas.microsoft.com/office/drawing/2014/main" id="{B14AF103-15B3-4796-A71A-297D37E1763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8" name="Forme libre 24">
              <a:extLst>
                <a:ext uri="{FF2B5EF4-FFF2-40B4-BE49-F238E27FC236}">
                  <a16:creationId xmlns:a16="http://schemas.microsoft.com/office/drawing/2014/main" id="{B0B240FB-0453-4B6F-9F9B-C2C3305AC5E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9" name="Forme libre 25">
              <a:extLst>
                <a:ext uri="{FF2B5EF4-FFF2-40B4-BE49-F238E27FC236}">
                  <a16:creationId xmlns:a16="http://schemas.microsoft.com/office/drawing/2014/main" id="{EBBBDCEE-433E-40F3-B49D-375CB162A88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0" name="Forme libre 26">
              <a:extLst>
                <a:ext uri="{FF2B5EF4-FFF2-40B4-BE49-F238E27FC236}">
                  <a16:creationId xmlns:a16="http://schemas.microsoft.com/office/drawing/2014/main" id="{09B123C6-141E-4A37-B5A7-27E7764FA1F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1" name="Forme libre 27">
              <a:extLst>
                <a:ext uri="{FF2B5EF4-FFF2-40B4-BE49-F238E27FC236}">
                  <a16:creationId xmlns:a16="http://schemas.microsoft.com/office/drawing/2014/main" id="{1FA1F521-36A1-49FF-84A7-229E8970F7C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2" name="Forme libre 28">
              <a:extLst>
                <a:ext uri="{FF2B5EF4-FFF2-40B4-BE49-F238E27FC236}">
                  <a16:creationId xmlns:a16="http://schemas.microsoft.com/office/drawing/2014/main" id="{DE512F89-D901-4487-A42C-02345EC5FCD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3" name="Forme libre 29">
              <a:extLst>
                <a:ext uri="{FF2B5EF4-FFF2-40B4-BE49-F238E27FC236}">
                  <a16:creationId xmlns:a16="http://schemas.microsoft.com/office/drawing/2014/main" id="{ED3ED0E5-3226-4B78-B3EA-C591824B8972}"/>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4" name="Forme libre 30">
              <a:extLst>
                <a:ext uri="{FF2B5EF4-FFF2-40B4-BE49-F238E27FC236}">
                  <a16:creationId xmlns:a16="http://schemas.microsoft.com/office/drawing/2014/main" id="{9CBB1F68-B6DE-4ECF-B20F-328F9811E2F3}"/>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5" name="Forme libre 31">
              <a:extLst>
                <a:ext uri="{FF2B5EF4-FFF2-40B4-BE49-F238E27FC236}">
                  <a16:creationId xmlns:a16="http://schemas.microsoft.com/office/drawing/2014/main" id="{A566C551-9523-4D97-A8CF-5C91F436C5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6" name="Forme libre 32">
              <a:extLst>
                <a:ext uri="{FF2B5EF4-FFF2-40B4-BE49-F238E27FC236}">
                  <a16:creationId xmlns:a16="http://schemas.microsoft.com/office/drawing/2014/main" id="{9E166BA0-9268-4419-9332-2D30C212397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08" name="Forme libre 34">
              <a:extLst>
                <a:ext uri="{FF2B5EF4-FFF2-40B4-BE49-F238E27FC236}">
                  <a16:creationId xmlns:a16="http://schemas.microsoft.com/office/drawing/2014/main" id="{03045EC8-ECC8-473F-8786-DE266F05B15F}"/>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9" name="Forme libre 35">
              <a:extLst>
                <a:ext uri="{FF2B5EF4-FFF2-40B4-BE49-F238E27FC236}">
                  <a16:creationId xmlns:a16="http://schemas.microsoft.com/office/drawing/2014/main" id="{9337EBA2-5088-4A44-8C0B-A6EE78989CF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0" name="Forme libre 36">
              <a:extLst>
                <a:ext uri="{FF2B5EF4-FFF2-40B4-BE49-F238E27FC236}">
                  <a16:creationId xmlns:a16="http://schemas.microsoft.com/office/drawing/2014/main" id="{3486A705-2593-45C9-A13E-8E2FB7C354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1" name="Forme libre 37">
              <a:extLst>
                <a:ext uri="{FF2B5EF4-FFF2-40B4-BE49-F238E27FC236}">
                  <a16:creationId xmlns:a16="http://schemas.microsoft.com/office/drawing/2014/main" id="{F357321C-6DEE-4D02-A997-75E47EE0E0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Forme libre 38">
              <a:extLst>
                <a:ext uri="{FF2B5EF4-FFF2-40B4-BE49-F238E27FC236}">
                  <a16:creationId xmlns:a16="http://schemas.microsoft.com/office/drawing/2014/main" id="{D0B8F87F-3530-4BCD-A8E5-C1B83707B55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Forme libre 39">
              <a:extLst>
                <a:ext uri="{FF2B5EF4-FFF2-40B4-BE49-F238E27FC236}">
                  <a16:creationId xmlns:a16="http://schemas.microsoft.com/office/drawing/2014/main" id="{5BE86BA3-AB0E-4F70-A552-0D9EB9E98ED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4" name="Forme libre 40">
              <a:extLst>
                <a:ext uri="{FF2B5EF4-FFF2-40B4-BE49-F238E27FC236}">
                  <a16:creationId xmlns:a16="http://schemas.microsoft.com/office/drawing/2014/main" id="{DF5FE773-B9AE-4A3F-8EDC-165CE579BDC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Forme libre 41">
              <a:extLst>
                <a:ext uri="{FF2B5EF4-FFF2-40B4-BE49-F238E27FC236}">
                  <a16:creationId xmlns:a16="http://schemas.microsoft.com/office/drawing/2014/main" id="{4A03D7BE-B358-4F8B-85EA-65E0CBF2D1E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Forme libre 42">
              <a:extLst>
                <a:ext uri="{FF2B5EF4-FFF2-40B4-BE49-F238E27FC236}">
                  <a16:creationId xmlns:a16="http://schemas.microsoft.com/office/drawing/2014/main" id="{A6548877-0957-435B-A419-389A278E57E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Forme libre 43">
              <a:extLst>
                <a:ext uri="{FF2B5EF4-FFF2-40B4-BE49-F238E27FC236}">
                  <a16:creationId xmlns:a16="http://schemas.microsoft.com/office/drawing/2014/main" id="{B2D5EA95-9E60-468A-8DA1-40F05C9BDA4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Forme libre 44">
              <a:extLst>
                <a:ext uri="{FF2B5EF4-FFF2-40B4-BE49-F238E27FC236}">
                  <a16:creationId xmlns:a16="http://schemas.microsoft.com/office/drawing/2014/main" id="{C9B409CE-11E5-40D1-8C9B-86614EAE2A3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20" name="Forme libre 46">
              <a:extLst>
                <a:ext uri="{FF2B5EF4-FFF2-40B4-BE49-F238E27FC236}">
                  <a16:creationId xmlns:a16="http://schemas.microsoft.com/office/drawing/2014/main" id="{9335DCAF-74A2-4994-B5BF-1C079A40A54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Forme libre 47">
              <a:extLst>
                <a:ext uri="{FF2B5EF4-FFF2-40B4-BE49-F238E27FC236}">
                  <a16:creationId xmlns:a16="http://schemas.microsoft.com/office/drawing/2014/main" id="{1DC8E1A2-0C6B-4BA9-85F4-3645AED5DEA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Forme libre 48">
              <a:extLst>
                <a:ext uri="{FF2B5EF4-FFF2-40B4-BE49-F238E27FC236}">
                  <a16:creationId xmlns:a16="http://schemas.microsoft.com/office/drawing/2014/main" id="{28F38DE0-3BEE-441A-8212-E77DA2328A3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Forme libre 49">
              <a:extLst>
                <a:ext uri="{FF2B5EF4-FFF2-40B4-BE49-F238E27FC236}">
                  <a16:creationId xmlns:a16="http://schemas.microsoft.com/office/drawing/2014/main" id="{AE81208E-D239-496C-A312-506B0241B31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Forme libre 50">
              <a:extLst>
                <a:ext uri="{FF2B5EF4-FFF2-40B4-BE49-F238E27FC236}">
                  <a16:creationId xmlns:a16="http://schemas.microsoft.com/office/drawing/2014/main" id="{242FE966-DDA4-4668-B8D6-C4B0D4C78E5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Forme libre 51">
              <a:extLst>
                <a:ext uri="{FF2B5EF4-FFF2-40B4-BE49-F238E27FC236}">
                  <a16:creationId xmlns:a16="http://schemas.microsoft.com/office/drawing/2014/main" id="{FB0A5F60-550F-4025-9DCE-6F42A7C0643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Forme libre 52">
              <a:extLst>
                <a:ext uri="{FF2B5EF4-FFF2-40B4-BE49-F238E27FC236}">
                  <a16:creationId xmlns:a16="http://schemas.microsoft.com/office/drawing/2014/main" id="{D7B61D18-4A61-44C9-A809-40639E8C1D9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Forme libre 53">
              <a:extLst>
                <a:ext uri="{FF2B5EF4-FFF2-40B4-BE49-F238E27FC236}">
                  <a16:creationId xmlns:a16="http://schemas.microsoft.com/office/drawing/2014/main" id="{CB26E7EB-DC12-4BA7-B5DE-09EF2C1D0A3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Forme libre 54">
              <a:extLst>
                <a:ext uri="{FF2B5EF4-FFF2-40B4-BE49-F238E27FC236}">
                  <a16:creationId xmlns:a16="http://schemas.microsoft.com/office/drawing/2014/main" id="{921237B4-9D85-4611-851F-5DBD71544A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Forme libre 55">
              <a:extLst>
                <a:ext uri="{FF2B5EF4-FFF2-40B4-BE49-F238E27FC236}">
                  <a16:creationId xmlns:a16="http://schemas.microsoft.com/office/drawing/2014/main" id="{C91509DE-9FAA-4E84-BCC1-CDDBEA8AC01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Forme libre 56">
              <a:extLst>
                <a:ext uri="{FF2B5EF4-FFF2-40B4-BE49-F238E27FC236}">
                  <a16:creationId xmlns:a16="http://schemas.microsoft.com/office/drawing/2014/main" id="{C7029B06-6A09-4E46-BA86-F3C66DBDD48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Forme libre 57">
              <a:extLst>
                <a:ext uri="{FF2B5EF4-FFF2-40B4-BE49-F238E27FC236}">
                  <a16:creationId xmlns:a16="http://schemas.microsoft.com/office/drawing/2014/main" id="{FF4ACFBF-D1F2-47B1-B0EB-F08C6508BDC4}"/>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Forme libre 58">
              <a:extLst>
                <a:ext uri="{FF2B5EF4-FFF2-40B4-BE49-F238E27FC236}">
                  <a16:creationId xmlns:a16="http://schemas.microsoft.com/office/drawing/2014/main" id="{A6FD1991-3A0E-4F63-BAD9-A98C2986048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5" name="Espace réservé du contenu 4"/>
          <p:cNvSpPr>
            <a:spLocks noGrp="1"/>
          </p:cNvSpPr>
          <p:nvPr>
            <p:ph idx="1"/>
          </p:nvPr>
        </p:nvSpPr>
        <p:spPr>
          <a:xfrm>
            <a:off x="1141412" y="337750"/>
            <a:ext cx="10556318" cy="6378961"/>
          </a:xfrm>
        </p:spPr>
        <p:txBody>
          <a:bodyPr/>
          <a:lstStyle/>
          <a:p>
            <a:pPr marL="0" indent="0" algn="ctr">
              <a:buNone/>
            </a:pPr>
            <a:r>
              <a:rPr lang="fr-FR" dirty="0" smtClean="0">
                <a:latin typeface="Times New Roman" panose="02020603050405020304" pitchFamily="18" charset="0"/>
                <a:cs typeface="Times New Roman" panose="02020603050405020304" pitchFamily="18" charset="0"/>
              </a:rPr>
              <a:t>SOMMAIRE</a:t>
            </a:r>
          </a:p>
          <a:p>
            <a:pPr marL="514350" indent="-514350">
              <a:buFont typeface="+mj-lt"/>
              <a:buAutoNum type="romanUcPeriod"/>
            </a:pPr>
            <a:r>
              <a:rPr lang="fr-FR" dirty="0" smtClean="0">
                <a:latin typeface="Times New Roman" panose="02020603050405020304" pitchFamily="18" charset="0"/>
                <a:cs typeface="Times New Roman" panose="02020603050405020304" pitchFamily="18" charset="0"/>
              </a:rPr>
              <a:t>GENERALITES</a:t>
            </a:r>
          </a:p>
          <a:p>
            <a:pPr lvl="1"/>
            <a:r>
              <a:rPr lang="fr-FR" dirty="0" smtClean="0">
                <a:latin typeface="Times New Roman" panose="02020603050405020304" pitchFamily="18" charset="0"/>
                <a:cs typeface="Times New Roman" panose="02020603050405020304" pitchFamily="18" charset="0"/>
              </a:rPr>
              <a:t>Rappels</a:t>
            </a:r>
          </a:p>
          <a:p>
            <a:pPr lvl="1"/>
            <a:r>
              <a:rPr lang="fr-FR" dirty="0" smtClean="0">
                <a:latin typeface="Times New Roman" panose="02020603050405020304" pitchFamily="18" charset="0"/>
                <a:cs typeface="Times New Roman" panose="02020603050405020304" pitchFamily="18" charset="0"/>
              </a:rPr>
              <a:t>Historique</a:t>
            </a:r>
          </a:p>
          <a:p>
            <a:pPr marL="514350" indent="-514350">
              <a:buFont typeface="+mj-lt"/>
              <a:buAutoNum type="romanUcPeriod"/>
            </a:pPr>
            <a:r>
              <a:rPr lang="fr-FR" dirty="0" smtClean="0">
                <a:latin typeface="Times New Roman" panose="02020603050405020304" pitchFamily="18" charset="0"/>
                <a:cs typeface="Times New Roman" panose="02020603050405020304" pitchFamily="18" charset="0"/>
              </a:rPr>
              <a:t>LTE (4G)</a:t>
            </a:r>
          </a:p>
          <a:p>
            <a:pPr marL="914400" lvl="1" indent="-457200">
              <a:buFont typeface="+mj-lt"/>
              <a:buAutoNum type="arabicPeriod"/>
            </a:pPr>
            <a:r>
              <a:rPr lang="fr-FR" dirty="0" smtClean="0">
                <a:latin typeface="Times New Roman" panose="02020603050405020304" pitchFamily="18" charset="0"/>
                <a:cs typeface="Times New Roman" panose="02020603050405020304" pitchFamily="18" charset="0"/>
              </a:rPr>
              <a:t>Architecture</a:t>
            </a:r>
          </a:p>
          <a:p>
            <a:pPr marL="914400" lvl="1" indent="-457200">
              <a:buFont typeface="+mj-lt"/>
              <a:buAutoNum type="arabicPeriod"/>
            </a:pPr>
            <a:r>
              <a:rPr lang="fr-FR" dirty="0" smtClean="0">
                <a:latin typeface="Times New Roman" panose="02020603050405020304" pitchFamily="18" charset="0"/>
                <a:cs typeface="Times New Roman" panose="02020603050405020304" pitchFamily="18" charset="0"/>
              </a:rPr>
              <a:t>But de la 4G</a:t>
            </a:r>
          </a:p>
          <a:p>
            <a:pPr marL="914400" lvl="1" indent="-457200">
              <a:buFont typeface="+mj-lt"/>
              <a:buAutoNum type="arabicPeriod"/>
            </a:pPr>
            <a:r>
              <a:rPr lang="fr-FR" dirty="0" smtClean="0">
                <a:latin typeface="Times New Roman" panose="02020603050405020304" pitchFamily="18" charset="0"/>
                <a:cs typeface="Times New Roman" panose="02020603050405020304" pitchFamily="18" charset="0"/>
              </a:rPr>
              <a:t>Caractéristiques fondamentales</a:t>
            </a:r>
          </a:p>
          <a:p>
            <a:pPr marL="914400" lvl="1" indent="-457200">
              <a:buFont typeface="+mj-lt"/>
              <a:buAutoNum type="arabicPeriod"/>
            </a:pPr>
            <a:r>
              <a:rPr lang="fr-FR" dirty="0" smtClean="0">
                <a:latin typeface="Times New Roman" panose="02020603050405020304" pitchFamily="18" charset="0"/>
                <a:cs typeface="Times New Roman" panose="02020603050405020304" pitchFamily="18" charset="0"/>
              </a:rPr>
              <a:t>Performance de la 4G</a:t>
            </a:r>
          </a:p>
          <a:p>
            <a:pPr marL="514350" indent="-514350">
              <a:buFont typeface="+mj-lt"/>
              <a:buAutoNum type="romanUcPeriod"/>
            </a:pPr>
            <a:r>
              <a:rPr lang="fr-FR" dirty="0" smtClean="0">
                <a:latin typeface="Times New Roman" panose="02020603050405020304" pitchFamily="18" charset="0"/>
                <a:cs typeface="Times New Roman" panose="02020603050405020304" pitchFamily="18" charset="0"/>
              </a:rPr>
              <a:t>ETUDE COMPARATIVE 3G-4G</a:t>
            </a:r>
          </a:p>
          <a:p>
            <a:pPr marL="514350" indent="-514350">
              <a:buFont typeface="+mj-lt"/>
              <a:buAutoNum type="romanUcPeriod"/>
            </a:pPr>
            <a:r>
              <a:rPr lang="fr-FR" dirty="0" smtClean="0">
                <a:latin typeface="Times New Roman" panose="02020603050405020304" pitchFamily="18" charset="0"/>
                <a:cs typeface="Times New Roman" panose="02020603050405020304" pitchFamily="18" charset="0"/>
              </a:rPr>
              <a:t>PERSPECTIVE</a:t>
            </a:r>
          </a:p>
          <a:p>
            <a:pPr marL="514350" indent="-514350">
              <a:buFont typeface="+mj-lt"/>
              <a:buAutoNum type="romanUcPeriod"/>
            </a:pPr>
            <a:r>
              <a:rPr lang="fr-FR" dirty="0" smtClean="0">
                <a:latin typeface="Times New Roman" panose="02020603050405020304" pitchFamily="18" charset="0"/>
                <a:cs typeface="Times New Roman" panose="02020603050405020304" pitchFamily="18" charset="0"/>
              </a:rPr>
              <a:t>CONCLUSION</a:t>
            </a:r>
          </a:p>
          <a:p>
            <a:pPr marL="514350" indent="-514350">
              <a:buFont typeface="+mj-lt"/>
              <a:buAutoNum type="romanUcPeriod"/>
            </a:pPr>
            <a:endParaRPr lang="fr-FR" dirty="0" smtClean="0">
              <a:latin typeface="Times New Roman" panose="02020603050405020304" pitchFamily="18" charset="0"/>
              <a:cs typeface="Times New Roman" panose="02020603050405020304" pitchFamily="18" charset="0"/>
            </a:endParaRPr>
          </a:p>
          <a:p>
            <a:pPr marL="514350" indent="-514350">
              <a:buFont typeface="+mj-lt"/>
              <a:buAutoNum type="romanUcPeriod"/>
            </a:pP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484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0"/>
                                        <p:tgtEl>
                                          <p:spTgt spid="5">
                                            <p:txEl>
                                              <p:pRg st="1" end="1"/>
                                            </p:txEl>
                                          </p:spTgt>
                                        </p:tgtEl>
                                      </p:cBhvr>
                                    </p:animEffect>
                                    <p:anim calcmode="lin" valueType="num">
                                      <p:cBhvr>
                                        <p:cTn id="8"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1000"/>
                                        <p:tgtEl>
                                          <p:spTgt spid="5">
                                            <p:txEl>
                                              <p:pRg st="2" end="2"/>
                                            </p:txEl>
                                          </p:spTgt>
                                        </p:tgtEl>
                                      </p:cBhvr>
                                    </p:animEffect>
                                    <p:anim calcmode="lin" valueType="num">
                                      <p:cBhvr>
                                        <p:cTn id="13"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fade">
                                      <p:cBhvr>
                                        <p:cTn id="17" dur="1000"/>
                                        <p:tgtEl>
                                          <p:spTgt spid="5">
                                            <p:txEl>
                                              <p:pRg st="3" end="3"/>
                                            </p:txEl>
                                          </p:spTgt>
                                        </p:tgtEl>
                                      </p:cBhvr>
                                    </p:animEffect>
                                    <p:anim calcmode="lin" valueType="num">
                                      <p:cBhvr>
                                        <p:cTn id="18"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1000"/>
                                        <p:tgtEl>
                                          <p:spTgt spid="5">
                                            <p:txEl>
                                              <p:pRg st="4" end="4"/>
                                            </p:txEl>
                                          </p:spTgt>
                                        </p:tgtEl>
                                      </p:cBhvr>
                                    </p:animEffect>
                                    <p:anim calcmode="lin" valueType="num">
                                      <p:cBhvr>
                                        <p:cTn id="25"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5">
                                            <p:txEl>
                                              <p:pRg st="4" end="4"/>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Effect transition="in" filter="fade">
                                      <p:cBhvr>
                                        <p:cTn id="29" dur="1000"/>
                                        <p:tgtEl>
                                          <p:spTgt spid="5">
                                            <p:txEl>
                                              <p:pRg st="5" end="5"/>
                                            </p:txEl>
                                          </p:spTgt>
                                        </p:tgtEl>
                                      </p:cBhvr>
                                    </p:animEffect>
                                    <p:anim calcmode="lin" valueType="num">
                                      <p:cBhvr>
                                        <p:cTn id="30"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31" dur="1000" fill="hold"/>
                                        <p:tgtEl>
                                          <p:spTgt spid="5">
                                            <p:txEl>
                                              <p:pRg st="5" end="5"/>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5">
                                            <p:txEl>
                                              <p:pRg st="6" end="6"/>
                                            </p:txEl>
                                          </p:spTgt>
                                        </p:tgtEl>
                                        <p:attrNameLst>
                                          <p:attrName>style.visibility</p:attrName>
                                        </p:attrNameLst>
                                      </p:cBhvr>
                                      <p:to>
                                        <p:strVal val="visible"/>
                                      </p:to>
                                    </p:set>
                                    <p:animEffect transition="in" filter="fade">
                                      <p:cBhvr>
                                        <p:cTn id="34" dur="1000"/>
                                        <p:tgtEl>
                                          <p:spTgt spid="5">
                                            <p:txEl>
                                              <p:pRg st="6" end="6"/>
                                            </p:txEl>
                                          </p:spTgt>
                                        </p:tgtEl>
                                      </p:cBhvr>
                                    </p:animEffect>
                                    <p:anim calcmode="lin" valueType="num">
                                      <p:cBhvr>
                                        <p:cTn id="35"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5">
                                            <p:txEl>
                                              <p:pRg st="6" end="6"/>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5">
                                            <p:txEl>
                                              <p:pRg st="7" end="7"/>
                                            </p:txEl>
                                          </p:spTgt>
                                        </p:tgtEl>
                                        <p:attrNameLst>
                                          <p:attrName>style.visibility</p:attrName>
                                        </p:attrNameLst>
                                      </p:cBhvr>
                                      <p:to>
                                        <p:strVal val="visible"/>
                                      </p:to>
                                    </p:set>
                                    <p:animEffect transition="in" filter="fade">
                                      <p:cBhvr>
                                        <p:cTn id="39" dur="1000"/>
                                        <p:tgtEl>
                                          <p:spTgt spid="5">
                                            <p:txEl>
                                              <p:pRg st="7" end="7"/>
                                            </p:txEl>
                                          </p:spTgt>
                                        </p:tgtEl>
                                      </p:cBhvr>
                                    </p:animEffect>
                                    <p:anim calcmode="lin" valueType="num">
                                      <p:cBhvr>
                                        <p:cTn id="40"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41" dur="1000" fill="hold"/>
                                        <p:tgtEl>
                                          <p:spTgt spid="5">
                                            <p:txEl>
                                              <p:pRg st="7" end="7"/>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5">
                                            <p:txEl>
                                              <p:pRg st="8" end="8"/>
                                            </p:txEl>
                                          </p:spTgt>
                                        </p:tgtEl>
                                        <p:attrNameLst>
                                          <p:attrName>style.visibility</p:attrName>
                                        </p:attrNameLst>
                                      </p:cBhvr>
                                      <p:to>
                                        <p:strVal val="visible"/>
                                      </p:to>
                                    </p:set>
                                    <p:animEffect transition="in" filter="fade">
                                      <p:cBhvr>
                                        <p:cTn id="44" dur="1000"/>
                                        <p:tgtEl>
                                          <p:spTgt spid="5">
                                            <p:txEl>
                                              <p:pRg st="8" end="8"/>
                                            </p:txEl>
                                          </p:spTgt>
                                        </p:tgtEl>
                                      </p:cBhvr>
                                    </p:animEffect>
                                    <p:anim calcmode="lin" valueType="num">
                                      <p:cBhvr>
                                        <p:cTn id="45" dur="1000" fill="hold"/>
                                        <p:tgtEl>
                                          <p:spTgt spid="5">
                                            <p:txEl>
                                              <p:pRg st="8" end="8"/>
                                            </p:txEl>
                                          </p:spTgt>
                                        </p:tgtEl>
                                        <p:attrNameLst>
                                          <p:attrName>ppt_x</p:attrName>
                                        </p:attrNameLst>
                                      </p:cBhvr>
                                      <p:tavLst>
                                        <p:tav tm="0">
                                          <p:val>
                                            <p:strVal val="#ppt_x"/>
                                          </p:val>
                                        </p:tav>
                                        <p:tav tm="100000">
                                          <p:val>
                                            <p:strVal val="#ppt_x"/>
                                          </p:val>
                                        </p:tav>
                                      </p:tavLst>
                                    </p:anim>
                                    <p:anim calcmode="lin" valueType="num">
                                      <p:cBhvr>
                                        <p:cTn id="46" dur="1000" fill="hold"/>
                                        <p:tgtEl>
                                          <p:spTgt spid="5">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5">
                                            <p:txEl>
                                              <p:pRg st="9" end="9"/>
                                            </p:txEl>
                                          </p:spTgt>
                                        </p:tgtEl>
                                        <p:attrNameLst>
                                          <p:attrName>style.visibility</p:attrName>
                                        </p:attrNameLst>
                                      </p:cBhvr>
                                      <p:to>
                                        <p:strVal val="visible"/>
                                      </p:to>
                                    </p:set>
                                    <p:animEffect transition="in" filter="fade">
                                      <p:cBhvr>
                                        <p:cTn id="51" dur="1000"/>
                                        <p:tgtEl>
                                          <p:spTgt spid="5">
                                            <p:txEl>
                                              <p:pRg st="9" end="9"/>
                                            </p:txEl>
                                          </p:spTgt>
                                        </p:tgtEl>
                                      </p:cBhvr>
                                    </p:animEffect>
                                    <p:anim calcmode="lin" valueType="num">
                                      <p:cBhvr>
                                        <p:cTn id="52" dur="1000" fill="hold"/>
                                        <p:tgtEl>
                                          <p:spTgt spid="5">
                                            <p:txEl>
                                              <p:pRg st="9" end="9"/>
                                            </p:txEl>
                                          </p:spTgt>
                                        </p:tgtEl>
                                        <p:attrNameLst>
                                          <p:attrName>ppt_x</p:attrName>
                                        </p:attrNameLst>
                                      </p:cBhvr>
                                      <p:tavLst>
                                        <p:tav tm="0">
                                          <p:val>
                                            <p:strVal val="#ppt_x"/>
                                          </p:val>
                                        </p:tav>
                                        <p:tav tm="100000">
                                          <p:val>
                                            <p:strVal val="#ppt_x"/>
                                          </p:val>
                                        </p:tav>
                                      </p:tavLst>
                                    </p:anim>
                                    <p:anim calcmode="lin" valueType="num">
                                      <p:cBhvr>
                                        <p:cTn id="53" dur="1000" fill="hold"/>
                                        <p:tgtEl>
                                          <p:spTgt spid="5">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5">
                                            <p:txEl>
                                              <p:pRg st="10" end="10"/>
                                            </p:txEl>
                                          </p:spTgt>
                                        </p:tgtEl>
                                        <p:attrNameLst>
                                          <p:attrName>style.visibility</p:attrName>
                                        </p:attrNameLst>
                                      </p:cBhvr>
                                      <p:to>
                                        <p:strVal val="visible"/>
                                      </p:to>
                                    </p:set>
                                    <p:animEffect transition="in" filter="fade">
                                      <p:cBhvr>
                                        <p:cTn id="58" dur="1000"/>
                                        <p:tgtEl>
                                          <p:spTgt spid="5">
                                            <p:txEl>
                                              <p:pRg st="10" end="10"/>
                                            </p:txEl>
                                          </p:spTgt>
                                        </p:tgtEl>
                                      </p:cBhvr>
                                    </p:animEffect>
                                    <p:anim calcmode="lin" valueType="num">
                                      <p:cBhvr>
                                        <p:cTn id="59" dur="1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60" dur="1000" fill="hold"/>
                                        <p:tgtEl>
                                          <p:spTgt spid="5">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nodeType="clickEffect">
                                  <p:stCondLst>
                                    <p:cond delay="0"/>
                                  </p:stCondLst>
                                  <p:childTnLst>
                                    <p:set>
                                      <p:cBhvr>
                                        <p:cTn id="64" dur="1" fill="hold">
                                          <p:stCondLst>
                                            <p:cond delay="0"/>
                                          </p:stCondLst>
                                        </p:cTn>
                                        <p:tgtEl>
                                          <p:spTgt spid="5">
                                            <p:txEl>
                                              <p:pRg st="11" end="11"/>
                                            </p:txEl>
                                          </p:spTgt>
                                        </p:tgtEl>
                                        <p:attrNameLst>
                                          <p:attrName>style.visibility</p:attrName>
                                        </p:attrNameLst>
                                      </p:cBhvr>
                                      <p:to>
                                        <p:strVal val="visible"/>
                                      </p:to>
                                    </p:set>
                                    <p:animEffect transition="in" filter="fade">
                                      <p:cBhvr>
                                        <p:cTn id="65" dur="1000"/>
                                        <p:tgtEl>
                                          <p:spTgt spid="5">
                                            <p:txEl>
                                              <p:pRg st="11" end="11"/>
                                            </p:txEl>
                                          </p:spTgt>
                                        </p:tgtEl>
                                      </p:cBhvr>
                                    </p:animEffect>
                                    <p:anim calcmode="lin" valueType="num">
                                      <p:cBhvr>
                                        <p:cTn id="66" dur="1000" fill="hold"/>
                                        <p:tgtEl>
                                          <p:spTgt spid="5">
                                            <p:txEl>
                                              <p:pRg st="11" end="11"/>
                                            </p:txEl>
                                          </p:spTgt>
                                        </p:tgtEl>
                                        <p:attrNameLst>
                                          <p:attrName>ppt_x</p:attrName>
                                        </p:attrNameLst>
                                      </p:cBhvr>
                                      <p:tavLst>
                                        <p:tav tm="0">
                                          <p:val>
                                            <p:strVal val="#ppt_x"/>
                                          </p:val>
                                        </p:tav>
                                        <p:tav tm="100000">
                                          <p:val>
                                            <p:strVal val="#ppt_x"/>
                                          </p:val>
                                        </p:tav>
                                      </p:tavLst>
                                    </p:anim>
                                    <p:anim calcmode="lin" valueType="num">
                                      <p:cBhvr>
                                        <p:cTn id="67" dur="1000" fill="hold"/>
                                        <p:tgtEl>
                                          <p:spTgt spid="5">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6" y="10"/>
            <a:ext cx="9133120" cy="6857990"/>
          </a:xfrm>
          <a:prstGeom prst="rect">
            <a:avLst/>
          </a:prstGeom>
        </p:spPr>
      </p:pic>
      <p:sp>
        <p:nvSpPr>
          <p:cNvPr id="5" name="Titre 4"/>
          <p:cNvSpPr>
            <a:spLocks noGrp="1"/>
          </p:cNvSpPr>
          <p:nvPr>
            <p:ph type="title"/>
          </p:nvPr>
        </p:nvSpPr>
        <p:spPr>
          <a:xfrm>
            <a:off x="1059035" y="10"/>
            <a:ext cx="9905998" cy="922628"/>
          </a:xfrm>
        </p:spPr>
        <p:txBody>
          <a:bodyPr/>
          <a:lstStyle/>
          <a:p>
            <a:pPr algn="ctr"/>
            <a:r>
              <a:rPr lang="fr-FR" dirty="0" smtClean="0">
                <a:latin typeface="Times New Roman" panose="02020603050405020304" pitchFamily="18" charset="0"/>
                <a:cs typeface="Times New Roman" panose="02020603050405020304" pitchFamily="18" charset="0"/>
              </a:rPr>
              <a:t>i. GENERALITES</a:t>
            </a:r>
            <a:endParaRPr lang="fr-FR" dirty="0">
              <a:latin typeface="Times New Roman" panose="02020603050405020304" pitchFamily="18" charset="0"/>
              <a:cs typeface="Times New Roman" panose="02020603050405020304" pitchFamily="18" charset="0"/>
            </a:endParaRPr>
          </a:p>
        </p:txBody>
      </p:sp>
      <p:sp>
        <p:nvSpPr>
          <p:cNvPr id="6" name="Espace réservé du contenu 5"/>
          <p:cNvSpPr>
            <a:spLocks noGrp="1"/>
          </p:cNvSpPr>
          <p:nvPr>
            <p:ph idx="1"/>
          </p:nvPr>
        </p:nvSpPr>
        <p:spPr>
          <a:xfrm>
            <a:off x="1141412" y="799070"/>
            <a:ext cx="9905999" cy="4992131"/>
          </a:xfrm>
        </p:spPr>
        <p:txBody>
          <a:bodyPr/>
          <a:lstStyle/>
          <a:p>
            <a:r>
              <a:rPr lang="fr-FR" dirty="0" smtClean="0"/>
              <a:t>Rappels</a:t>
            </a:r>
          </a:p>
          <a:p>
            <a:pPr marL="0" indent="0">
              <a:buNone/>
            </a:pPr>
            <a:endParaRPr lang="fr-FR" dirty="0"/>
          </a:p>
        </p:txBody>
      </p:sp>
      <p:pic>
        <p:nvPicPr>
          <p:cNvPr id="7" name="Image 6"/>
          <p:cNvPicPr>
            <a:picLocks noChangeAspect="1"/>
          </p:cNvPicPr>
          <p:nvPr/>
        </p:nvPicPr>
        <p:blipFill rotWithShape="1">
          <a:blip r:embed="rId4">
            <a:extLst>
              <a:ext uri="{28A0092B-C50C-407E-A947-70E740481C1C}">
                <a14:useLocalDpi xmlns:a14="http://schemas.microsoft.com/office/drawing/2010/main" val="0"/>
              </a:ext>
            </a:extLst>
          </a:blip>
          <a:srcRect l="2860" t="5941" r="2860" b="2983"/>
          <a:stretch/>
        </p:blipFill>
        <p:spPr>
          <a:xfrm>
            <a:off x="1150498" y="1383957"/>
            <a:ext cx="7713416" cy="4949442"/>
          </a:xfrm>
          <a:prstGeom prst="rect">
            <a:avLst/>
          </a:prstGeom>
        </p:spPr>
      </p:pic>
      <p:sp>
        <p:nvSpPr>
          <p:cNvPr id="9" name="ZoneTexte 8"/>
          <p:cNvSpPr txBox="1"/>
          <p:nvPr/>
        </p:nvSpPr>
        <p:spPr>
          <a:xfrm>
            <a:off x="9300990" y="1721698"/>
            <a:ext cx="2083702" cy="3693319"/>
          </a:xfrm>
          <a:prstGeom prst="rect">
            <a:avLst/>
          </a:prstGeom>
          <a:noFill/>
        </p:spPr>
        <p:txBody>
          <a:bodyPr wrap="square" rtlCol="0">
            <a:spAutoFit/>
          </a:bodyPr>
          <a:lstStyle/>
          <a:p>
            <a:r>
              <a:rPr lang="fr-FR" dirty="0" smtClean="0">
                <a:latin typeface="Times New Roman" panose="02020603050405020304" pitchFamily="18" charset="0"/>
                <a:cs typeface="Times New Roman" panose="02020603050405020304" pitchFamily="18" charset="0"/>
              </a:rPr>
              <a:t>Ceci est la représentation de la </a:t>
            </a:r>
            <a:r>
              <a:rPr lang="fr-FR" dirty="0">
                <a:latin typeface="Times New Roman" panose="02020603050405020304" pitchFamily="18" charset="0"/>
                <a:cs typeface="Times New Roman" panose="02020603050405020304" pitchFamily="18" charset="0"/>
              </a:rPr>
              <a:t>téléphonie analogique à </a:t>
            </a:r>
            <a:r>
              <a:rPr lang="fr-FR" dirty="0" smtClean="0">
                <a:latin typeface="Times New Roman" panose="02020603050405020304" pitchFamily="18" charset="0"/>
                <a:cs typeface="Times New Roman" panose="02020603050405020304" pitchFamily="18" charset="0"/>
              </a:rPr>
              <a:t>commutation, ce qui est l’ancêtre des réseaux que nous connaissons aujourd'hui.</a:t>
            </a:r>
          </a:p>
          <a:p>
            <a:r>
              <a:rPr lang="fr-FR" dirty="0" smtClean="0">
                <a:latin typeface="Times New Roman" panose="02020603050405020304" pitchFamily="18" charset="0"/>
                <a:cs typeface="Times New Roman" panose="02020603050405020304" pitchFamily="18" charset="0"/>
              </a:rPr>
              <a:t>Toutes les architectures reposent sur ce modèle </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6498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wipe(left)">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7558541" cy="6857990"/>
          </a:xfrm>
          <a:prstGeom prst="rect">
            <a:avLst/>
          </a:prstGeom>
        </p:spPr>
      </p:pic>
      <p:sp>
        <p:nvSpPr>
          <p:cNvPr id="2" name="Titr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rtlCol="0">
            <a:normAutofit/>
          </a:bodyPr>
          <a:lstStyle/>
          <a:p>
            <a:pPr algn="ctr" rtl="0"/>
            <a:r>
              <a:rPr lang="fr-FR" sz="3200" dirty="0" smtClean="0">
                <a:latin typeface="Times New Roman" panose="02020603050405020304" pitchFamily="18" charset="0"/>
                <a:cs typeface="Times New Roman" panose="02020603050405020304" pitchFamily="18" charset="0"/>
              </a:rPr>
              <a:t>A retenir</a:t>
            </a:r>
            <a:endParaRPr lang="fr-FR" sz="3200" dirty="0">
              <a:latin typeface="Times New Roman" panose="02020603050405020304" pitchFamily="18" charset="0"/>
              <a:cs typeface="Times New Roman" panose="02020603050405020304" pitchFamily="18" charset="0"/>
            </a:endParaRPr>
          </a:p>
        </p:txBody>
      </p:sp>
      <p:sp>
        <p:nvSpPr>
          <p:cNvPr id="3" name="Espace réservé du contenu 2">
            <a:extLst>
              <a:ext uri="{FF2B5EF4-FFF2-40B4-BE49-F238E27FC236}">
                <a16:creationId xmlns:a16="http://schemas.microsoft.com/office/drawing/2014/main" id="{78399AB7-9E36-4EAD-B44A-9E0CEA24AACE}"/>
              </a:ext>
            </a:extLst>
          </p:cNvPr>
          <p:cNvSpPr>
            <a:spLocks noGrp="1"/>
          </p:cNvSpPr>
          <p:nvPr>
            <p:ph idx="1"/>
          </p:nvPr>
        </p:nvSpPr>
        <p:spPr>
          <a:xfrm>
            <a:off x="7951822" y="1878783"/>
            <a:ext cx="3084892" cy="4167789"/>
          </a:xfrm>
        </p:spPr>
        <p:txBody>
          <a:bodyPr rtlCol="0">
            <a:normAutofit fontScale="85000" lnSpcReduction="10000"/>
          </a:bodyPr>
          <a:lstStyle/>
          <a:p>
            <a:pPr>
              <a:lnSpc>
                <a:spcPct val="110000"/>
              </a:lnSpc>
            </a:pPr>
            <a:r>
              <a:rPr lang="fr-FR" sz="1500" dirty="0">
                <a:latin typeface="Times New Roman" panose="02020603050405020304" pitchFamily="18" charset="0"/>
                <a:cs typeface="Times New Roman" panose="02020603050405020304" pitchFamily="18" charset="0"/>
              </a:rPr>
              <a:t>La 4G est une norme de communication mobile fonctionnant à un débit plus rapide et plus efficace que la 3G afin de permettre aux appareils électroniques portables d’accéder à Internet sans fil</a:t>
            </a:r>
            <a:r>
              <a:rPr lang="fr-FR" sz="1500" dirty="0" smtClean="0">
                <a:latin typeface="Times New Roman" panose="02020603050405020304" pitchFamily="18" charset="0"/>
                <a:cs typeface="Times New Roman" panose="02020603050405020304" pitchFamily="18" charset="0"/>
              </a:rPr>
              <a:t>.</a:t>
            </a:r>
          </a:p>
          <a:p>
            <a:pPr>
              <a:lnSpc>
                <a:spcPct val="110000"/>
              </a:lnSpc>
            </a:pPr>
            <a:r>
              <a:rPr lang="fr-FR" dirty="0"/>
              <a:t> </a:t>
            </a:r>
            <a:r>
              <a:rPr lang="fr-FR" sz="1600" dirty="0" smtClean="0">
                <a:latin typeface="Times New Roman" panose="02020603050405020304" pitchFamily="18" charset="0"/>
                <a:cs typeface="Times New Roman" panose="02020603050405020304" pitchFamily="18" charset="0"/>
              </a:rPr>
              <a:t>Son </a:t>
            </a:r>
            <a:r>
              <a:rPr lang="fr-FR" sz="1600" dirty="0" smtClean="0">
                <a:latin typeface="Times New Roman" panose="02020603050405020304" pitchFamily="18" charset="0"/>
                <a:cs typeface="Times New Roman" panose="02020603050405020304" pitchFamily="18" charset="0"/>
              </a:rPr>
              <a:t>débit théorique est estimé de 100 à 300Mbits/s.</a:t>
            </a:r>
          </a:p>
          <a:p>
            <a:pPr rtl="0">
              <a:lnSpc>
                <a:spcPct val="110000"/>
              </a:lnSpc>
            </a:pPr>
            <a:r>
              <a:rPr lang="fr-FR" sz="1600" dirty="0" smtClean="0">
                <a:latin typeface="Times New Roman" panose="02020603050405020304" pitchFamily="18" charset="0"/>
                <a:cs typeface="Times New Roman" panose="02020603050405020304" pitchFamily="18" charset="0"/>
              </a:rPr>
              <a:t>A été lancé entre 2010 et 2013.</a:t>
            </a:r>
          </a:p>
          <a:p>
            <a:pPr rtl="0">
              <a:lnSpc>
                <a:spcPct val="110000"/>
              </a:lnSpc>
            </a:pPr>
            <a:r>
              <a:rPr lang="fr-FR" sz="1600" dirty="0" smtClean="0">
                <a:latin typeface="Times New Roman" panose="02020603050405020304" pitchFamily="18" charset="0"/>
                <a:cs typeface="Times New Roman" panose="02020603050405020304" pitchFamily="18" charset="0"/>
              </a:rPr>
              <a:t>Il utilise une technologie nommée LTE (Long </a:t>
            </a:r>
            <a:r>
              <a:rPr lang="fr-FR" sz="1600" dirty="0" err="1" smtClean="0">
                <a:latin typeface="Times New Roman" panose="02020603050405020304" pitchFamily="18" charset="0"/>
                <a:cs typeface="Times New Roman" panose="02020603050405020304" pitchFamily="18" charset="0"/>
              </a:rPr>
              <a:t>Term</a:t>
            </a:r>
            <a:r>
              <a:rPr lang="fr-FR" sz="1600" dirty="0" smtClean="0">
                <a:latin typeface="Times New Roman" panose="02020603050405020304" pitchFamily="18" charset="0"/>
                <a:cs typeface="Times New Roman" panose="02020603050405020304" pitchFamily="18" charset="0"/>
              </a:rPr>
              <a:t> Evolution). </a:t>
            </a:r>
          </a:p>
          <a:p>
            <a:pPr rtl="0">
              <a:lnSpc>
                <a:spcPct val="110000"/>
              </a:lnSpc>
            </a:pPr>
            <a:r>
              <a:rPr lang="fr-FR" sz="1600" dirty="0" smtClean="0">
                <a:latin typeface="Times New Roman" panose="02020603050405020304" pitchFamily="18" charset="0"/>
                <a:cs typeface="Times New Roman" panose="02020603050405020304" pitchFamily="18" charset="0"/>
              </a:rPr>
              <a:t>Il est possible de regarder des vidéos et d’envoyer de gros fichiers</a:t>
            </a:r>
            <a:r>
              <a:rPr lang="fr-FR" sz="1600" dirty="0" smtClean="0">
                <a:latin typeface="Times New Roman" panose="02020603050405020304" pitchFamily="18" charset="0"/>
                <a:cs typeface="Times New Roman" panose="02020603050405020304" pitchFamily="18" charset="0"/>
              </a:rPr>
              <a:t>. (jusqu’à 150Mbits/s)</a:t>
            </a:r>
            <a:endParaRPr lang="fr-FR" sz="1600" dirty="0" smtClean="0">
              <a:latin typeface="Times New Roman" panose="02020603050405020304" pitchFamily="18" charset="0"/>
              <a:cs typeface="Times New Roman" panose="02020603050405020304" pitchFamily="18" charset="0"/>
            </a:endParaRPr>
          </a:p>
          <a:p>
            <a:pPr rtl="0">
              <a:lnSpc>
                <a:spcPct val="110000"/>
              </a:lnSpc>
            </a:pPr>
            <a:r>
              <a:rPr lang="fr-FR" sz="1600" dirty="0" smtClean="0">
                <a:latin typeface="Times New Roman" panose="02020603050405020304" pitchFamily="18" charset="0"/>
                <a:cs typeface="Times New Roman" panose="02020603050405020304" pitchFamily="18" charset="0"/>
              </a:rPr>
              <a:t>La communication vocale est numérique et utilise un protocole internet appelé voix sur IP.</a:t>
            </a:r>
            <a:endParaRPr lang="fr-FR" sz="1600" dirty="0">
              <a:latin typeface="Times New Roman" panose="02020603050405020304" pitchFamily="18" charset="0"/>
              <a:cs typeface="Times New Roman" panose="02020603050405020304" pitchFamily="18" charset="0"/>
            </a:endParaRPr>
          </a:p>
        </p:txBody>
      </p:sp>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3826" y="1466855"/>
            <a:ext cx="6578421" cy="4324346"/>
          </a:xfrm>
          <a:prstGeom prst="rect">
            <a:avLst/>
          </a:prstGeom>
        </p:spPr>
      </p:pic>
      <p:sp>
        <p:nvSpPr>
          <p:cNvPr id="6" name="ZoneTexte 5"/>
          <p:cNvSpPr txBox="1"/>
          <p:nvPr/>
        </p:nvSpPr>
        <p:spPr>
          <a:xfrm>
            <a:off x="2957383" y="131805"/>
            <a:ext cx="3805881" cy="646331"/>
          </a:xfrm>
          <a:prstGeom prst="rect">
            <a:avLst/>
          </a:prstGeom>
          <a:noFill/>
        </p:spPr>
        <p:txBody>
          <a:bodyPr wrap="square" rtlCol="0">
            <a:spAutoFit/>
          </a:bodyPr>
          <a:lstStyle/>
          <a:p>
            <a:pPr algn="ctr"/>
            <a:r>
              <a:rPr lang="fr-FR" sz="3600" dirty="0" smtClean="0">
                <a:latin typeface="Times New Roman" panose="02020603050405020304" pitchFamily="18" charset="0"/>
                <a:cs typeface="Times New Roman" panose="02020603050405020304" pitchFamily="18" charset="0"/>
              </a:rPr>
              <a:t>I. GENERALITES</a:t>
            </a:r>
            <a:endParaRPr lang="fr-FR" sz="3600" dirty="0">
              <a:latin typeface="Times New Roman" panose="02020603050405020304" pitchFamily="18" charset="0"/>
              <a:cs typeface="Times New Roman" panose="02020603050405020304" pitchFamily="18" charset="0"/>
            </a:endParaRPr>
          </a:p>
        </p:txBody>
      </p:sp>
      <p:sp>
        <p:nvSpPr>
          <p:cNvPr id="7" name="ZoneTexte 6"/>
          <p:cNvSpPr txBox="1"/>
          <p:nvPr/>
        </p:nvSpPr>
        <p:spPr>
          <a:xfrm>
            <a:off x="963827" y="991032"/>
            <a:ext cx="1886465" cy="738664"/>
          </a:xfrm>
          <a:prstGeom prst="rect">
            <a:avLst/>
          </a:prstGeom>
          <a:noFill/>
        </p:spPr>
        <p:txBody>
          <a:bodyPr wrap="square" rtlCol="0">
            <a:spAutoFit/>
          </a:bodyPr>
          <a:lstStyle/>
          <a:p>
            <a:pPr marL="285750" indent="-285750">
              <a:buFont typeface="Arial" panose="020B0604020202020204" pitchFamily="34" charset="0"/>
              <a:buChar char="•"/>
            </a:pPr>
            <a:r>
              <a:rPr lang="fr-FR" sz="2400" dirty="0" smtClean="0"/>
              <a:t>Historique</a:t>
            </a:r>
          </a:p>
          <a:p>
            <a:endParaRPr lang="fr-FR" dirty="0"/>
          </a:p>
        </p:txBody>
      </p:sp>
    </p:spTree>
    <p:extLst>
      <p:ext uri="{BB962C8B-B14F-4D97-AF65-F5344CB8AC3E}">
        <p14:creationId xmlns:p14="http://schemas.microsoft.com/office/powerpoint/2010/main" val="2050479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down)">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wipe(left)">
                                      <p:cBhvr>
                                        <p:cTn id="27" dur="500"/>
                                        <p:tgtEl>
                                          <p:spTgt spid="3">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
                                            <p:txEl>
                                              <p:pRg st="1" end="1"/>
                                            </p:txEl>
                                          </p:spTgt>
                                        </p:tgtEl>
                                        <p:attrNameLst>
                                          <p:attrName>style.visibility</p:attrName>
                                        </p:attrNameLst>
                                      </p:cBhvr>
                                      <p:to>
                                        <p:strVal val="visible"/>
                                      </p:to>
                                    </p:set>
                                    <p:animEffect transition="in" filter="wipe(left)">
                                      <p:cBhvr>
                                        <p:cTn id="32" dur="500"/>
                                        <p:tgtEl>
                                          <p:spTgt spid="3">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animEffect transition="in" filter="wipe(left)">
                                      <p:cBhvr>
                                        <p:cTn id="37" dur="500"/>
                                        <p:tgtEl>
                                          <p:spTgt spid="3">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3">
                                            <p:txEl>
                                              <p:pRg st="3" end="3"/>
                                            </p:txEl>
                                          </p:spTgt>
                                        </p:tgtEl>
                                        <p:attrNameLst>
                                          <p:attrName>style.visibility</p:attrName>
                                        </p:attrNameLst>
                                      </p:cBhvr>
                                      <p:to>
                                        <p:strVal val="visible"/>
                                      </p:to>
                                    </p:set>
                                    <p:animEffect transition="in" filter="wipe(left)">
                                      <p:cBhvr>
                                        <p:cTn id="42" dur="500"/>
                                        <p:tgtEl>
                                          <p:spTgt spid="3">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3">
                                            <p:txEl>
                                              <p:pRg st="4" end="4"/>
                                            </p:txEl>
                                          </p:spTgt>
                                        </p:tgtEl>
                                        <p:attrNameLst>
                                          <p:attrName>style.visibility</p:attrName>
                                        </p:attrNameLst>
                                      </p:cBhvr>
                                      <p:to>
                                        <p:strVal val="visible"/>
                                      </p:to>
                                    </p:set>
                                    <p:animEffect transition="in" filter="wipe(left)">
                                      <p:cBhvr>
                                        <p:cTn id="47" dur="500"/>
                                        <p:tgtEl>
                                          <p:spTgt spid="3">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3">
                                            <p:txEl>
                                              <p:pRg st="5" end="5"/>
                                            </p:txEl>
                                          </p:spTgt>
                                        </p:tgtEl>
                                        <p:attrNameLst>
                                          <p:attrName>style.visibility</p:attrName>
                                        </p:attrNameLst>
                                      </p:cBhvr>
                                      <p:to>
                                        <p:strVal val="visible"/>
                                      </p:to>
                                    </p:set>
                                    <p:animEffect transition="in" filter="wipe(left)">
                                      <p:cBhvr>
                                        <p:cTn id="5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12197597" cy="6857990"/>
          </a:xfrm>
          <a:prstGeom prst="rect">
            <a:avLst/>
          </a:prstGeom>
        </p:spPr>
      </p:pic>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0200" y="1502203"/>
            <a:ext cx="9750222" cy="5355797"/>
          </a:xfrm>
          <a:prstGeom prst="rect">
            <a:avLst/>
          </a:prstGeom>
        </p:spPr>
      </p:pic>
      <p:sp>
        <p:nvSpPr>
          <p:cNvPr id="6" name="Espace réservé du contenu 5"/>
          <p:cNvSpPr>
            <a:spLocks noGrp="1"/>
          </p:cNvSpPr>
          <p:nvPr>
            <p:ph idx="1"/>
          </p:nvPr>
        </p:nvSpPr>
        <p:spPr>
          <a:xfrm>
            <a:off x="1140200" y="1112665"/>
            <a:ext cx="2360881" cy="526665"/>
          </a:xfrm>
        </p:spPr>
        <p:txBody>
          <a:bodyPr>
            <a:normAutofit lnSpcReduction="10000"/>
          </a:bodyPr>
          <a:lstStyle/>
          <a:p>
            <a:r>
              <a:rPr lang="fr-FR" dirty="0" smtClean="0"/>
              <a:t>Historique</a:t>
            </a:r>
            <a:endParaRPr lang="fr-FR" dirty="0"/>
          </a:p>
        </p:txBody>
      </p:sp>
      <p:sp>
        <p:nvSpPr>
          <p:cNvPr id="7" name="Titre 6"/>
          <p:cNvSpPr>
            <a:spLocks noGrp="1"/>
          </p:cNvSpPr>
          <p:nvPr>
            <p:ph type="title"/>
          </p:nvPr>
        </p:nvSpPr>
        <p:spPr>
          <a:xfrm>
            <a:off x="2594992" y="0"/>
            <a:ext cx="6996417" cy="1478570"/>
          </a:xfrm>
        </p:spPr>
        <p:txBody>
          <a:bodyPr/>
          <a:lstStyle/>
          <a:p>
            <a:pPr algn="ctr"/>
            <a:r>
              <a:rPr lang="fr-FR" dirty="0" smtClean="0">
                <a:latin typeface="Times New Roman" panose="02020603050405020304" pitchFamily="18" charset="0"/>
                <a:cs typeface="Times New Roman" panose="02020603050405020304" pitchFamily="18" charset="0"/>
              </a:rPr>
              <a:t>I. GENERALITES</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8968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wipe(left)">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0" y="0"/>
            <a:ext cx="12197597" cy="6857990"/>
          </a:xfrm>
          <a:prstGeom prst="rect">
            <a:avLst/>
          </a:prstGeom>
        </p:spPr>
      </p:pic>
      <p:sp>
        <p:nvSpPr>
          <p:cNvPr id="5" name="Titre 4"/>
          <p:cNvSpPr>
            <a:spLocks noGrp="1"/>
          </p:cNvSpPr>
          <p:nvPr>
            <p:ph type="title"/>
          </p:nvPr>
        </p:nvSpPr>
        <p:spPr>
          <a:xfrm>
            <a:off x="902516" y="0"/>
            <a:ext cx="9905998" cy="1054443"/>
          </a:xfrm>
        </p:spPr>
        <p:txBody>
          <a:bodyPr/>
          <a:lstStyle/>
          <a:p>
            <a:pPr algn="ctr"/>
            <a:r>
              <a:rPr lang="fr-FR" dirty="0" smtClean="0">
                <a:latin typeface="Times New Roman" panose="02020603050405020304" pitchFamily="18" charset="0"/>
                <a:cs typeface="Times New Roman" panose="02020603050405020304" pitchFamily="18" charset="0"/>
              </a:rPr>
              <a:t>II. </a:t>
            </a:r>
            <a:r>
              <a:rPr lang="fr-FR" dirty="0" err="1" smtClean="0">
                <a:latin typeface="Times New Roman" panose="02020603050405020304" pitchFamily="18" charset="0"/>
                <a:cs typeface="Times New Roman" panose="02020603050405020304" pitchFamily="18" charset="0"/>
              </a:rPr>
              <a:t>Lte</a:t>
            </a:r>
            <a:r>
              <a:rPr lang="fr-FR" dirty="0" smtClean="0">
                <a:latin typeface="Times New Roman" panose="02020603050405020304" pitchFamily="18" charset="0"/>
                <a:cs typeface="Times New Roman" panose="02020603050405020304" pitchFamily="18" charset="0"/>
              </a:rPr>
              <a:t> </a:t>
            </a:r>
            <a:endParaRPr lang="fr-FR" dirty="0">
              <a:latin typeface="Times New Roman" panose="02020603050405020304" pitchFamily="18" charset="0"/>
              <a:cs typeface="Times New Roman" panose="02020603050405020304" pitchFamily="18" charset="0"/>
            </a:endParaRPr>
          </a:p>
        </p:txBody>
      </p:sp>
      <p:pic>
        <p:nvPicPr>
          <p:cNvPr id="6" name="Image 5"/>
          <p:cNvPicPr>
            <a:picLocks noChangeAspect="1"/>
          </p:cNvPicPr>
          <p:nvPr/>
        </p:nvPicPr>
        <p:blipFill rotWithShape="1">
          <a:blip r:embed="rId4">
            <a:extLst>
              <a:ext uri="{28A0092B-C50C-407E-A947-70E740481C1C}">
                <a14:useLocalDpi xmlns:a14="http://schemas.microsoft.com/office/drawing/2010/main" val="0"/>
              </a:ext>
            </a:extLst>
          </a:blip>
          <a:srcRect t="9462"/>
          <a:stretch/>
        </p:blipFill>
        <p:spPr>
          <a:xfrm>
            <a:off x="6373286" y="1230548"/>
            <a:ext cx="5818713" cy="3757337"/>
          </a:xfrm>
          <a:prstGeom prst="rect">
            <a:avLst/>
          </a:prstGeom>
        </p:spPr>
      </p:pic>
      <p:sp>
        <p:nvSpPr>
          <p:cNvPr id="8" name="Espace réservé du contenu 7"/>
          <p:cNvSpPr>
            <a:spLocks noGrp="1"/>
          </p:cNvSpPr>
          <p:nvPr>
            <p:ph idx="1"/>
          </p:nvPr>
        </p:nvSpPr>
        <p:spPr>
          <a:xfrm>
            <a:off x="1015549" y="786263"/>
            <a:ext cx="5943129" cy="444286"/>
          </a:xfrm>
        </p:spPr>
        <p:txBody>
          <a:bodyPr>
            <a:normAutofit fontScale="92500" lnSpcReduction="20000"/>
          </a:bodyPr>
          <a:lstStyle/>
          <a:p>
            <a:pPr marL="0" indent="0">
              <a:buNone/>
            </a:pPr>
            <a:r>
              <a:rPr lang="fr-FR" dirty="0" smtClean="0">
                <a:latin typeface="Times New Roman" panose="02020603050405020304" pitchFamily="18" charset="0"/>
                <a:cs typeface="Times New Roman" panose="02020603050405020304" pitchFamily="18" charset="0"/>
              </a:rPr>
              <a:t>1. Architecture </a:t>
            </a:r>
            <a:endParaRPr lang="fr-FR" dirty="0">
              <a:latin typeface="Times New Roman" panose="02020603050405020304" pitchFamily="18" charset="0"/>
              <a:cs typeface="Times New Roman" panose="02020603050405020304" pitchFamily="18" charset="0"/>
            </a:endParaRPr>
          </a:p>
        </p:txBody>
      </p:sp>
      <p:pic>
        <p:nvPicPr>
          <p:cNvPr id="9" name="Imag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861595"/>
            <a:ext cx="2841768" cy="2996405"/>
          </a:xfrm>
          <a:prstGeom prst="rect">
            <a:avLst/>
          </a:prstGeom>
        </p:spPr>
      </p:pic>
      <p:pic>
        <p:nvPicPr>
          <p:cNvPr id="10" name="Imag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230548"/>
            <a:ext cx="3764692" cy="1829883"/>
          </a:xfrm>
          <a:prstGeom prst="rect">
            <a:avLst/>
          </a:prstGeom>
        </p:spPr>
      </p:pic>
      <p:sp>
        <p:nvSpPr>
          <p:cNvPr id="12" name="Flèche droite à entaille 11"/>
          <p:cNvSpPr/>
          <p:nvPr/>
        </p:nvSpPr>
        <p:spPr>
          <a:xfrm rot="16200000">
            <a:off x="1097591" y="3313665"/>
            <a:ext cx="646585" cy="230659"/>
          </a:xfrm>
          <a:prstGeom prst="notchedRigh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fr-FR"/>
          </a:p>
        </p:txBody>
      </p:sp>
      <p:sp>
        <p:nvSpPr>
          <p:cNvPr id="71" name="Flèche droite à entaille 70"/>
          <p:cNvSpPr/>
          <p:nvPr/>
        </p:nvSpPr>
        <p:spPr>
          <a:xfrm>
            <a:off x="4301998" y="2016812"/>
            <a:ext cx="1533982" cy="691979"/>
          </a:xfrm>
          <a:prstGeom prst="notchedRigh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84659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arn(inVertic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up)">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barn(outVertical)">
                                      <p:cBhvr>
                                        <p:cTn id="22" dur="500"/>
                                        <p:tgtEl>
                                          <p:spTgt spid="7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left)">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7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descr="gros plan de circuit imprimé">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0" y="10"/>
            <a:ext cx="12192000" cy="6857990"/>
          </a:xfrm>
          <a:prstGeom prst="rect">
            <a:avLst/>
          </a:prstGeom>
        </p:spPr>
      </p:pic>
      <p:sp>
        <p:nvSpPr>
          <p:cNvPr id="5" name="Titre 4"/>
          <p:cNvSpPr>
            <a:spLocks noGrp="1"/>
          </p:cNvSpPr>
          <p:nvPr>
            <p:ph type="title"/>
          </p:nvPr>
        </p:nvSpPr>
        <p:spPr>
          <a:xfrm>
            <a:off x="2021362" y="10"/>
            <a:ext cx="6974358" cy="913719"/>
          </a:xfrm>
        </p:spPr>
        <p:txBody>
          <a:bodyPr/>
          <a:lstStyle/>
          <a:p>
            <a:pPr algn="ctr"/>
            <a:r>
              <a:rPr lang="fr-FR" dirty="0" smtClean="0">
                <a:latin typeface="Times New Roman" panose="02020603050405020304" pitchFamily="18" charset="0"/>
                <a:cs typeface="Times New Roman" panose="02020603050405020304" pitchFamily="18" charset="0"/>
              </a:rPr>
              <a:t>II. LTE</a:t>
            </a:r>
            <a:endParaRPr lang="fr-FR" dirty="0">
              <a:latin typeface="Times New Roman" panose="02020603050405020304" pitchFamily="18" charset="0"/>
              <a:cs typeface="Times New Roman" panose="02020603050405020304" pitchFamily="18" charset="0"/>
            </a:endParaRPr>
          </a:p>
        </p:txBody>
      </p:sp>
      <p:sp>
        <p:nvSpPr>
          <p:cNvPr id="6" name="Espace réservé du contenu 5"/>
          <p:cNvSpPr>
            <a:spLocks noGrp="1"/>
          </p:cNvSpPr>
          <p:nvPr>
            <p:ph idx="1"/>
          </p:nvPr>
        </p:nvSpPr>
        <p:spPr>
          <a:xfrm>
            <a:off x="1042327" y="830411"/>
            <a:ext cx="2063107" cy="470228"/>
          </a:xfrm>
        </p:spPr>
        <p:txBody>
          <a:bodyPr>
            <a:normAutofit fontScale="92500" lnSpcReduction="10000"/>
          </a:bodyPr>
          <a:lstStyle/>
          <a:p>
            <a:pPr marL="0" indent="0">
              <a:buNone/>
            </a:pPr>
            <a:r>
              <a:rPr lang="fr-FR" dirty="0" smtClean="0">
                <a:latin typeface="Times New Roman" panose="02020603050405020304" pitchFamily="18" charset="0"/>
                <a:cs typeface="Times New Roman" panose="02020603050405020304" pitchFamily="18" charset="0"/>
              </a:rPr>
              <a:t>1. Architecture</a:t>
            </a:r>
            <a:endParaRPr lang="fr-FR" dirty="0">
              <a:latin typeface="Times New Roman" panose="02020603050405020304" pitchFamily="18" charset="0"/>
              <a:cs typeface="Times New Roman" panose="02020603050405020304" pitchFamily="18" charset="0"/>
            </a:endParaRPr>
          </a:p>
        </p:txBody>
      </p:sp>
      <p:sp>
        <p:nvSpPr>
          <p:cNvPr id="7" name="ZoneTexte 6"/>
          <p:cNvSpPr txBox="1"/>
          <p:nvPr/>
        </p:nvSpPr>
        <p:spPr>
          <a:xfrm>
            <a:off x="737526" y="1197002"/>
            <a:ext cx="11240290" cy="5755422"/>
          </a:xfrm>
          <a:prstGeom prst="rect">
            <a:avLst/>
          </a:prstGeom>
          <a:noFill/>
        </p:spPr>
        <p:txBody>
          <a:bodyPr wrap="square" rtlCol="0">
            <a:spAutoFit/>
          </a:bodyPr>
          <a:lstStyle/>
          <a:p>
            <a:r>
              <a:rPr lang="fr-FR" sz="1600" dirty="0">
                <a:latin typeface="Times New Roman" panose="02020603050405020304" pitchFamily="18" charset="0"/>
                <a:cs typeface="Times New Roman" panose="02020603050405020304" pitchFamily="18" charset="0"/>
              </a:rPr>
              <a:t>Comme pour le passage de la 2G à la 3G, la 4G s’appuie sur un nouveau réseau d’accès (le LTE). Un nouveau réseau d’accès veut donc dire de nouvelles bandes de fréquences à exploiter, des nouvelles antennes à déployer sur tout le territoire, et des nouveaux points de concentration à installer. </a:t>
            </a:r>
            <a:endParaRPr lang="fr-FR" sz="1600"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sz="1600" b="1" dirty="0">
                <a:latin typeface="Times New Roman" panose="02020603050405020304" pitchFamily="18" charset="0"/>
                <a:cs typeface="Times New Roman" panose="02020603050405020304" pitchFamily="18" charset="0"/>
              </a:rPr>
              <a:t>Antennes</a:t>
            </a:r>
            <a:r>
              <a:rPr lang="fr-FR" sz="1600" dirty="0">
                <a:latin typeface="Times New Roman" panose="02020603050405020304" pitchFamily="18" charset="0"/>
                <a:cs typeface="Times New Roman" panose="02020603050405020304" pitchFamily="18" charset="0"/>
              </a:rPr>
              <a:t> </a:t>
            </a:r>
            <a:endParaRPr lang="fr-FR" sz="1600" dirty="0" smtClean="0">
              <a:latin typeface="Times New Roman" panose="02020603050405020304" pitchFamily="18" charset="0"/>
              <a:cs typeface="Times New Roman" panose="02020603050405020304" pitchFamily="18" charset="0"/>
            </a:endParaRPr>
          </a:p>
          <a:p>
            <a:r>
              <a:rPr lang="fr-FR" sz="1600" dirty="0" smtClean="0">
                <a:latin typeface="Times New Roman" panose="02020603050405020304" pitchFamily="18" charset="0"/>
                <a:cs typeface="Times New Roman" panose="02020603050405020304" pitchFamily="18" charset="0"/>
              </a:rPr>
              <a:t>Afin </a:t>
            </a:r>
            <a:r>
              <a:rPr lang="fr-FR" sz="1600" dirty="0">
                <a:latin typeface="Times New Roman" panose="02020603050405020304" pitchFamily="18" charset="0"/>
                <a:cs typeface="Times New Roman" panose="02020603050405020304" pitchFamily="18" charset="0"/>
              </a:rPr>
              <a:t>d’exploiter ces nouvelles fréquences, le déploiement de nouvelles antennes est indispensable. En 2G, ces antennes s’appelaient les BTS. En 3G, ces antennes avaient pour nom les </a:t>
            </a:r>
            <a:r>
              <a:rPr lang="fr-FR" sz="1600" dirty="0" err="1">
                <a:latin typeface="Times New Roman" panose="02020603050405020304" pitchFamily="18" charset="0"/>
                <a:cs typeface="Times New Roman" panose="02020603050405020304" pitchFamily="18" charset="0"/>
              </a:rPr>
              <a:t>Nobe</a:t>
            </a:r>
            <a:r>
              <a:rPr lang="fr-FR" sz="1600" dirty="0">
                <a:latin typeface="Times New Roman" panose="02020603050405020304" pitchFamily="18" charset="0"/>
                <a:cs typeface="Times New Roman" panose="02020603050405020304" pitchFamily="18" charset="0"/>
              </a:rPr>
              <a:t> B. En 4G, dans le réseau d’accès LTE, les antennes sont appelées les e-</a:t>
            </a:r>
            <a:r>
              <a:rPr lang="fr-FR" sz="1600" dirty="0" err="1">
                <a:latin typeface="Times New Roman" panose="02020603050405020304" pitchFamily="18" charset="0"/>
                <a:cs typeface="Times New Roman" panose="02020603050405020304" pitchFamily="18" charset="0"/>
              </a:rPr>
              <a:t>Node</a:t>
            </a:r>
            <a:r>
              <a:rPr lang="fr-FR" sz="1600" dirty="0">
                <a:latin typeface="Times New Roman" panose="02020603050405020304" pitchFamily="18" charset="0"/>
                <a:cs typeface="Times New Roman" panose="02020603050405020304" pitchFamily="18" charset="0"/>
              </a:rPr>
              <a:t> B. Pour les opérateurs possédant déjà une forte couverture dans les autres technologies (2G et 3G, comme c’est le cas pour Orange France), la mutualisation des sites d’antenne est possible et même souhaitable, afin de ne pas multiplier inutilement les sites hébergeant des antennes. Il est possible de remplacer les antennes 2G et 3G par des antennes émettant toutes les fréquences à la fois : 2G, 3G et 4G. Ainsi, avec une seule antenne, un opérateur peut couvrir un site avec toutes les technologies. Il est donc plus aisé de réutiliser les sites existant pour changer une antenne, plutôt que devoir installer un nouveau site. </a:t>
            </a:r>
            <a:endParaRPr lang="fr-FR" sz="1600"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sz="1600" b="1" dirty="0" smtClean="0">
                <a:latin typeface="Times New Roman" panose="02020603050405020304" pitchFamily="18" charset="0"/>
                <a:cs typeface="Times New Roman" panose="02020603050405020304" pitchFamily="18" charset="0"/>
              </a:rPr>
              <a:t>Points </a:t>
            </a:r>
            <a:r>
              <a:rPr lang="fr-FR" sz="1600" b="1" dirty="0">
                <a:latin typeface="Times New Roman" panose="02020603050405020304" pitchFamily="18" charset="0"/>
                <a:cs typeface="Times New Roman" panose="02020603050405020304" pitchFamily="18" charset="0"/>
              </a:rPr>
              <a:t>de </a:t>
            </a:r>
            <a:r>
              <a:rPr lang="fr-FR" sz="1600" b="1" dirty="0" smtClean="0">
                <a:latin typeface="Times New Roman" panose="02020603050405020304" pitchFamily="18" charset="0"/>
                <a:cs typeface="Times New Roman" panose="02020603050405020304" pitchFamily="18" charset="0"/>
              </a:rPr>
              <a:t>concentration</a:t>
            </a:r>
          </a:p>
          <a:p>
            <a:r>
              <a:rPr lang="fr-FR" sz="1600" dirty="0" smtClean="0">
                <a:latin typeface="Times New Roman" panose="02020603050405020304" pitchFamily="18" charset="0"/>
                <a:cs typeface="Times New Roman" panose="02020603050405020304" pitchFamily="18" charset="0"/>
              </a:rPr>
              <a:t>La </a:t>
            </a:r>
            <a:r>
              <a:rPr lang="fr-FR" sz="1600" dirty="0">
                <a:latin typeface="Times New Roman" panose="02020603050405020304" pitchFamily="18" charset="0"/>
                <a:cs typeface="Times New Roman" panose="02020603050405020304" pitchFamily="18" charset="0"/>
              </a:rPr>
              <a:t>2G avait son point de concentration du réseau d’accès : le BSC. La 3G avait également son point de concentration : le RNC. Avec le LTE, l’étape intermédiaire entre l’antenne et le réseau cœur disparait. L’antenne (l’</a:t>
            </a:r>
            <a:r>
              <a:rPr lang="fr-FR" sz="1600" dirty="0" err="1">
                <a:latin typeface="Times New Roman" panose="02020603050405020304" pitchFamily="18" charset="0"/>
                <a:cs typeface="Times New Roman" panose="02020603050405020304" pitchFamily="18" charset="0"/>
              </a:rPr>
              <a:t>eNode</a:t>
            </a:r>
            <a:r>
              <a:rPr lang="fr-FR" sz="1600" dirty="0">
                <a:latin typeface="Times New Roman" panose="02020603050405020304" pitchFamily="18" charset="0"/>
                <a:cs typeface="Times New Roman" panose="02020603050405020304" pitchFamily="18" charset="0"/>
              </a:rPr>
              <a:t> B) est reliée directement au réseau cœur, évitant un intermédiaire et simplifiant l’architecture générale. </a:t>
            </a:r>
            <a:endParaRPr lang="fr-FR" sz="1600"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fr-FR" sz="1600" b="1" dirty="0">
                <a:latin typeface="Times New Roman" panose="02020603050405020304" pitchFamily="18" charset="0"/>
                <a:cs typeface="Times New Roman" panose="02020603050405020304" pitchFamily="18" charset="0"/>
              </a:rPr>
              <a:t>Le nouveau réseau cœur : </a:t>
            </a:r>
            <a:r>
              <a:rPr lang="fr-FR" sz="1600" b="1" dirty="0" err="1">
                <a:latin typeface="Times New Roman" panose="02020603050405020304" pitchFamily="18" charset="0"/>
                <a:cs typeface="Times New Roman" panose="02020603050405020304" pitchFamily="18" charset="0"/>
              </a:rPr>
              <a:t>ePC</a:t>
            </a:r>
            <a:r>
              <a:rPr lang="fr-FR" sz="1600" b="1" dirty="0">
                <a:latin typeface="Times New Roman" panose="02020603050405020304" pitchFamily="18" charset="0"/>
                <a:cs typeface="Times New Roman" panose="02020603050405020304" pitchFamily="18" charset="0"/>
              </a:rPr>
              <a:t> </a:t>
            </a:r>
            <a:endParaRPr lang="fr-FR" sz="1600" b="1" dirty="0" smtClean="0">
              <a:latin typeface="Times New Roman" panose="02020603050405020304" pitchFamily="18" charset="0"/>
              <a:cs typeface="Times New Roman" panose="02020603050405020304" pitchFamily="18" charset="0"/>
            </a:endParaRPr>
          </a:p>
          <a:p>
            <a:r>
              <a:rPr lang="fr-FR" sz="1600" dirty="0" smtClean="0"/>
              <a:t>Contrairement </a:t>
            </a:r>
            <a:r>
              <a:rPr lang="fr-FR" sz="1600" dirty="0"/>
              <a:t>au passage de la 2G à la 3G, la 4G s’appuie sur un tout nouveau réseau cœur : </a:t>
            </a:r>
            <a:r>
              <a:rPr lang="fr-FR" sz="1600" dirty="0" err="1"/>
              <a:t>l’evolved</a:t>
            </a:r>
            <a:r>
              <a:rPr lang="fr-FR" sz="1600" dirty="0"/>
              <a:t> </a:t>
            </a:r>
            <a:r>
              <a:rPr lang="fr-FR" sz="1600" dirty="0" err="1"/>
              <a:t>Packet</a:t>
            </a:r>
            <a:r>
              <a:rPr lang="fr-FR" sz="1600" dirty="0"/>
              <a:t> </a:t>
            </a:r>
            <a:r>
              <a:rPr lang="fr-FR" sz="1600" dirty="0" err="1"/>
              <a:t>Core</a:t>
            </a:r>
            <a:r>
              <a:rPr lang="fr-FR" sz="1600" dirty="0"/>
              <a:t>. Ce nouveau réseau cœur utilise de nouveaux équipements, mais l’on y retrouve un peu l’esprit du réseau cœur paquet 2G et 3G. L’évolution majeure de l’</a:t>
            </a:r>
            <a:r>
              <a:rPr lang="fr-FR" sz="1600" dirty="0" err="1"/>
              <a:t>ePC</a:t>
            </a:r>
            <a:r>
              <a:rPr lang="fr-FR" sz="1600" dirty="0"/>
              <a:t> est la séparation des plans contrôle et usage pour les équipements cœur. A l’image du NGN (</a:t>
            </a:r>
            <a:r>
              <a:rPr lang="fr-FR" sz="1600" dirty="0" err="1"/>
              <a:t>Next</a:t>
            </a:r>
            <a:r>
              <a:rPr lang="fr-FR" sz="1600" dirty="0"/>
              <a:t> </a:t>
            </a:r>
            <a:r>
              <a:rPr lang="fr-FR" sz="1600" dirty="0" err="1"/>
              <a:t>Generation</a:t>
            </a:r>
            <a:r>
              <a:rPr lang="fr-FR" sz="1600" dirty="0"/>
              <a:t> Network, évolution portée par la Release 4 3GPP) pour le circuit, les flux « contrôle » et « usage » ne seront plus, dans la plupart des cas, à destinations des mêmes équipements. Les nouveaux éléments de la 4G : Le SGSN est séparé en deux entités fonctionnelles différentes : le MME (Mobile Management </a:t>
            </a:r>
            <a:r>
              <a:rPr lang="fr-FR" sz="1600" dirty="0" err="1"/>
              <a:t>Entity</a:t>
            </a:r>
            <a:r>
              <a:rPr lang="fr-FR" sz="1600" dirty="0"/>
              <a:t>) pour le plan « contrôle » et le </a:t>
            </a:r>
            <a:r>
              <a:rPr lang="fr-FR" sz="1600" dirty="0" err="1"/>
              <a:t>Serving</a:t>
            </a:r>
            <a:r>
              <a:rPr lang="fr-FR" sz="1600" dirty="0"/>
              <a:t> Gateway pour le plan « usage ». Le MME va ainsi gérer les sessions (authentification, autorisations, session voix et donnée) et la mobilité (localisation, « paging », « hand-over »,…) du terminal. </a:t>
            </a:r>
            <a:endParaRPr lang="fr-FR"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7694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wipe(left)">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wipe(left)">
                                      <p:cBhvr>
                                        <p:cTn id="17" dur="500"/>
                                        <p:tgtEl>
                                          <p:spTgt spid="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7">
                                            <p:txEl>
                                              <p:pRg st="1" end="1"/>
                                            </p:txEl>
                                          </p:spTgt>
                                        </p:tgtEl>
                                        <p:attrNameLst>
                                          <p:attrName>style.visibility</p:attrName>
                                        </p:attrNameLst>
                                      </p:cBhvr>
                                      <p:to>
                                        <p:strVal val="visible"/>
                                      </p:to>
                                    </p:set>
                                    <p:animEffect transition="in" filter="wipe(left)">
                                      <p:cBhvr>
                                        <p:cTn id="22" dur="500"/>
                                        <p:tgtEl>
                                          <p:spTgt spid="7">
                                            <p:txEl>
                                              <p:pRg st="1" end="1"/>
                                            </p:txEl>
                                          </p:spTgt>
                                        </p:tgtEl>
                                      </p:cBhvr>
                                    </p:animEffect>
                                  </p:childTnLst>
                                </p:cTn>
                              </p:par>
                              <p:par>
                                <p:cTn id="23" presetID="22" presetClass="entr" presetSubtype="8" fill="hold" nodeType="withEffect">
                                  <p:stCondLst>
                                    <p:cond delay="0"/>
                                  </p:stCondLst>
                                  <p:childTnLst>
                                    <p:set>
                                      <p:cBhvr>
                                        <p:cTn id="24" dur="1" fill="hold">
                                          <p:stCondLst>
                                            <p:cond delay="0"/>
                                          </p:stCondLst>
                                        </p:cTn>
                                        <p:tgtEl>
                                          <p:spTgt spid="7">
                                            <p:txEl>
                                              <p:pRg st="2" end="2"/>
                                            </p:txEl>
                                          </p:spTgt>
                                        </p:tgtEl>
                                        <p:attrNameLst>
                                          <p:attrName>style.visibility</p:attrName>
                                        </p:attrNameLst>
                                      </p:cBhvr>
                                      <p:to>
                                        <p:strVal val="visible"/>
                                      </p:to>
                                    </p:set>
                                    <p:animEffect transition="in" filter="wipe(left)">
                                      <p:cBhvr>
                                        <p:cTn id="25" dur="500"/>
                                        <p:tgtEl>
                                          <p:spTgt spid="7">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7">
                                            <p:txEl>
                                              <p:pRg st="3" end="3"/>
                                            </p:txEl>
                                          </p:spTgt>
                                        </p:tgtEl>
                                        <p:attrNameLst>
                                          <p:attrName>style.visibility</p:attrName>
                                        </p:attrNameLst>
                                      </p:cBhvr>
                                      <p:to>
                                        <p:strVal val="visible"/>
                                      </p:to>
                                    </p:set>
                                    <p:animEffect transition="in" filter="wipe(left)">
                                      <p:cBhvr>
                                        <p:cTn id="30" dur="500"/>
                                        <p:tgtEl>
                                          <p:spTgt spid="7">
                                            <p:txEl>
                                              <p:pRg st="3" end="3"/>
                                            </p:txEl>
                                          </p:spTgt>
                                        </p:tgtEl>
                                      </p:cBhvr>
                                    </p:animEffect>
                                  </p:childTnLst>
                                </p:cTn>
                              </p:par>
                              <p:par>
                                <p:cTn id="31" presetID="22" presetClass="entr" presetSubtype="8" fill="hold" nodeType="withEffect">
                                  <p:stCondLst>
                                    <p:cond delay="0"/>
                                  </p:stCondLst>
                                  <p:childTnLst>
                                    <p:set>
                                      <p:cBhvr>
                                        <p:cTn id="32" dur="1" fill="hold">
                                          <p:stCondLst>
                                            <p:cond delay="0"/>
                                          </p:stCondLst>
                                        </p:cTn>
                                        <p:tgtEl>
                                          <p:spTgt spid="7">
                                            <p:txEl>
                                              <p:pRg st="4" end="4"/>
                                            </p:txEl>
                                          </p:spTgt>
                                        </p:tgtEl>
                                        <p:attrNameLst>
                                          <p:attrName>style.visibility</p:attrName>
                                        </p:attrNameLst>
                                      </p:cBhvr>
                                      <p:to>
                                        <p:strVal val="visible"/>
                                      </p:to>
                                    </p:set>
                                    <p:animEffect transition="in" filter="wipe(left)">
                                      <p:cBhvr>
                                        <p:cTn id="33" dur="500"/>
                                        <p:tgtEl>
                                          <p:spTgt spid="7">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7">
                                            <p:txEl>
                                              <p:pRg st="5" end="5"/>
                                            </p:txEl>
                                          </p:spTgt>
                                        </p:tgtEl>
                                        <p:attrNameLst>
                                          <p:attrName>style.visibility</p:attrName>
                                        </p:attrNameLst>
                                      </p:cBhvr>
                                      <p:to>
                                        <p:strVal val="visible"/>
                                      </p:to>
                                    </p:set>
                                    <p:animEffect transition="in" filter="wipe(left)">
                                      <p:cBhvr>
                                        <p:cTn id="38" dur="500"/>
                                        <p:tgtEl>
                                          <p:spTgt spid="7">
                                            <p:txEl>
                                              <p:pRg st="5" end="5"/>
                                            </p:txEl>
                                          </p:spTgt>
                                        </p:tgtEl>
                                      </p:cBhvr>
                                    </p:animEffect>
                                  </p:childTnLst>
                                </p:cTn>
                              </p:par>
                              <p:par>
                                <p:cTn id="39" presetID="22" presetClass="entr" presetSubtype="8" fill="hold" nodeType="withEffect">
                                  <p:stCondLst>
                                    <p:cond delay="0"/>
                                  </p:stCondLst>
                                  <p:childTnLst>
                                    <p:set>
                                      <p:cBhvr>
                                        <p:cTn id="40" dur="1" fill="hold">
                                          <p:stCondLst>
                                            <p:cond delay="0"/>
                                          </p:stCondLst>
                                        </p:cTn>
                                        <p:tgtEl>
                                          <p:spTgt spid="7">
                                            <p:txEl>
                                              <p:pRg st="6" end="6"/>
                                            </p:txEl>
                                          </p:spTgt>
                                        </p:tgtEl>
                                        <p:attrNameLst>
                                          <p:attrName>style.visibility</p:attrName>
                                        </p:attrNameLst>
                                      </p:cBhvr>
                                      <p:to>
                                        <p:strVal val="visible"/>
                                      </p:to>
                                    </p:set>
                                    <p:animEffect transition="in" filter="wipe(left)">
                                      <p:cBhvr>
                                        <p:cTn id="41"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36804932_TF45165253.potx" id="{3625C90F-1027-4DD1-A5FF-DB3CCEC9A63B}" vid="{9FC6C917-BD1C-4539-BEF3-E32607A820C2}"/>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Conception circuit</Template>
  <TotalTime>0</TotalTime>
  <Words>2342</Words>
  <Application>Microsoft Office PowerPoint</Application>
  <PresentationFormat>Grand écran</PresentationFormat>
  <Paragraphs>179</Paragraphs>
  <Slides>23</Slides>
  <Notes>23</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23</vt:i4>
      </vt:variant>
    </vt:vector>
  </HeadingPairs>
  <TitlesOfParts>
    <vt:vector size="30" baseType="lpstr">
      <vt:lpstr>Arial</vt:lpstr>
      <vt:lpstr>Calibri</vt:lpstr>
      <vt:lpstr>Times New Roman</vt:lpstr>
      <vt:lpstr>Trebuchet MS</vt:lpstr>
      <vt:lpstr>Tw Cen MT</vt:lpstr>
      <vt:lpstr>Wingdings</vt:lpstr>
      <vt:lpstr>Circuit</vt:lpstr>
      <vt:lpstr>Theme: reseaux 4g</vt:lpstr>
      <vt:lpstr>Présentation PowerPoint</vt:lpstr>
      <vt:lpstr>Présentation PowerPoint</vt:lpstr>
      <vt:lpstr>Présentation PowerPoint</vt:lpstr>
      <vt:lpstr>i. GENERALITES</vt:lpstr>
      <vt:lpstr>A retenir</vt:lpstr>
      <vt:lpstr>I. GENERALITES</vt:lpstr>
      <vt:lpstr>II. Lte </vt:lpstr>
      <vt:lpstr>II. LTE</vt:lpstr>
      <vt:lpstr>II. LTE</vt:lpstr>
      <vt:lpstr>II. LTE</vt:lpstr>
      <vt:lpstr>II. LTE</vt:lpstr>
      <vt:lpstr>II. LTE</vt:lpstr>
      <vt:lpstr>Présentation PowerPoint</vt:lpstr>
      <vt:lpstr>Présentation PowerPoint</vt:lpstr>
      <vt:lpstr>II. LTE</vt:lpstr>
      <vt:lpstr>Présentation PowerPoint</vt:lpstr>
      <vt:lpstr>III. ETUDE COMPARATIVE 3G-4G </vt:lpstr>
      <vt:lpstr>IV. PERSPECTIVE</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2021-12-13T15:44:50Z</dcterms:created>
  <dcterms:modified xsi:type="dcterms:W3CDTF">2021-12-14T12:34:58Z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